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58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8" autoAdjust="0"/>
    <p:restoredTop sz="94660"/>
  </p:normalViewPr>
  <p:slideViewPr>
    <p:cSldViewPr snapToGrid="0">
      <p:cViewPr>
        <p:scale>
          <a:sx n="135" d="100"/>
          <a:sy n="135" d="100"/>
        </p:scale>
        <p:origin x="-984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70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29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202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80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857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747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610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484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082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267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579DC-6D79-4350-95F6-00100965274A}" type="datetimeFigureOut">
              <a:rPr lang="el-GR" smtClean="0"/>
              <a:t>1/12/23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0ABE-CC95-4770-B8EF-ECE7EBE133B4}" type="slidenum">
              <a:rPr lang="el-GR" smtClean="0"/>
              <a:t>‹#›</a:t>
            </a:fld>
            <a:endParaRPr lang="el-GR"/>
          </a:p>
        </p:txBody>
      </p:sp>
      <p:pic>
        <p:nvPicPr>
          <p:cNvPr id="9" name="Picture 10" descr="Logo&#10;&#10;Description automatically generated">
            <a:extLst>
              <a:ext uri="{FF2B5EF4-FFF2-40B4-BE49-F238E27FC236}">
                <a16:creationId xmlns:a16="http://schemas.microsoft.com/office/drawing/2014/main" id="{FA412E12-6E32-8F4A-86CF-8D0AE4E221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38" y="140645"/>
            <a:ext cx="2615562" cy="713224"/>
          </a:xfrm>
          <a:prstGeom prst="rect">
            <a:avLst/>
          </a:prstGeom>
        </p:spPr>
      </p:pic>
      <p:pic>
        <p:nvPicPr>
          <p:cNvPr id="11" name="Εικόνα 4">
            <a:extLst>
              <a:ext uri="{FF2B5EF4-FFF2-40B4-BE49-F238E27FC236}">
                <a16:creationId xmlns:a16="http://schemas.microsoft.com/office/drawing/2014/main" id="{1F0160CB-6995-B140-80C1-0F9A5DE6C8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-886332"/>
            <a:ext cx="2923309" cy="2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6">
            <a:extLst>
              <a:ext uri="{FF2B5EF4-FFF2-40B4-BE49-F238E27FC236}">
                <a16:creationId xmlns:a16="http://schemas.microsoft.com/office/drawing/2014/main" id="{6DEF3CC0-E84A-B246-97B0-EDF1917A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7770"/>
          <a:stretch/>
        </p:blipFill>
        <p:spPr>
          <a:xfrm>
            <a:off x="-206431" y="1114866"/>
            <a:ext cx="12546117" cy="5920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2420" y="2033262"/>
            <a:ext cx="6849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Τί έχει αλλάξει στην εξέταση του σήματος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sz="4400" dirty="0">
              <a:solidFill>
                <a:schemeClr val="bg1"/>
              </a:solidFill>
              <a:latin typeface="Murecho" panose="020B0003020204020204" pitchFamily="34" charset="-128"/>
              <a:ea typeface="Murecho" panose="020B0003020204020204" pitchFamily="34" charset="-128"/>
              <a:cs typeface="Murecho" panose="020B0003020204020204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4697" y="6188656"/>
            <a:ext cx="1864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www.obi.gr</a:t>
            </a:r>
            <a:endParaRPr lang="el-GR" sz="1100" b="1" dirty="0">
              <a:solidFill>
                <a:schemeClr val="bg1"/>
              </a:solidFill>
              <a:latin typeface="+mj-lt"/>
              <a:ea typeface="Murecho" panose="020B0003020204020204" pitchFamily="34" charset="-128"/>
              <a:cs typeface="Murecho" panose="020B0003020204020204" pitchFamily="34" charset="-128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3886579" y="6070506"/>
            <a:ext cx="10695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900" b="1" dirty="0">
                <a:solidFill>
                  <a:schemeClr val="bg1"/>
                </a:solidFill>
                <a:effectLst/>
                <a:latin typeface="+mj-lt"/>
              </a:rPr>
              <a:t>Τ</a:t>
            </a:r>
            <a:r>
              <a:rPr lang="en-US" sz="900" b="1" dirty="0">
                <a:solidFill>
                  <a:schemeClr val="bg1"/>
                </a:solidFill>
                <a:effectLst/>
                <a:latin typeface="+mj-lt"/>
              </a:rPr>
              <a:t>:</a:t>
            </a:r>
            <a:r>
              <a:rPr lang="en-US" sz="900" dirty="0">
                <a:solidFill>
                  <a:schemeClr val="bg1"/>
                </a:solidFill>
                <a:effectLst/>
                <a:latin typeface="+mj-lt"/>
              </a:rPr>
              <a:t> 211 109 7917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email:</a:t>
            </a:r>
            <a:r>
              <a:rPr lang="en-US" sz="900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 info@obi.gr</a:t>
            </a:r>
            <a:endParaRPr lang="el-GR" sz="900" dirty="0">
              <a:solidFill>
                <a:schemeClr val="bg1"/>
              </a:solidFill>
              <a:latin typeface="+mj-lt"/>
              <a:ea typeface="Murecho" panose="020B0003020204020204" pitchFamily="34" charset="-128"/>
              <a:cs typeface="Murecho" panose="020B0003020204020204" pitchFamily="34" charset="-128"/>
            </a:endParaRPr>
          </a:p>
          <a:p>
            <a:pPr algn="ctr"/>
            <a:endParaRPr lang="el-GR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5217428" y="6070506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kern="0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 Γ. </a:t>
            </a:r>
            <a:r>
              <a:rPr lang="en-US" sz="900" kern="0" dirty="0" err="1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Στ</a:t>
            </a:r>
            <a:r>
              <a:rPr lang="en-US" sz="900" kern="0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αυρουλάκη 5</a:t>
            </a:r>
          </a:p>
          <a:p>
            <a:pPr algn="ctr"/>
            <a:r>
              <a:rPr lang="en-US" sz="900" kern="0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 </a:t>
            </a:r>
            <a:r>
              <a:rPr lang="el-GR" sz="900" kern="0" dirty="0">
                <a:solidFill>
                  <a:schemeClr val="bg1"/>
                </a:solidFill>
                <a:latin typeface="+mj-lt"/>
                <a:ea typeface="Murecho" panose="020B0003020204020204" pitchFamily="34" charset="-128"/>
                <a:cs typeface="Murecho" panose="020B0003020204020204" pitchFamily="34" charset="-128"/>
              </a:rPr>
              <a:t>151 25 Παράδεισος Αμαρουσίου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C03CA-2F1A-2AF6-1098-CA92272A9ED1}"/>
              </a:ext>
            </a:extLst>
          </p:cNvPr>
          <p:cNvSpPr txBox="1"/>
          <p:nvPr/>
        </p:nvSpPr>
        <p:spPr>
          <a:xfrm>
            <a:off x="4587131" y="4559661"/>
            <a:ext cx="296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ΔΗΜΗΤΡΙΟΣ ΓΙΑΓΤΖΙΔΗΣ</a:t>
            </a:r>
          </a:p>
          <a:p>
            <a:pPr algn="ctr"/>
            <a:r>
              <a:rPr lang="el-GR" b="1" dirty="0">
                <a:solidFill>
                  <a:schemeClr val="bg1"/>
                </a:solidFill>
              </a:rPr>
              <a:t>dgia@obi.gr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0683B-3092-4C0C-CD1E-0A608F4EFFD0}"/>
              </a:ext>
            </a:extLst>
          </p:cNvPr>
          <p:cNvSpPr txBox="1"/>
          <p:nvPr/>
        </p:nvSpPr>
        <p:spPr>
          <a:xfrm>
            <a:off x="2980568" y="3613976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07.12.2023  </a:t>
            </a:r>
            <a:endParaRPr lang="el-G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96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CFD1B9E8-3017-BC62-87A6-DBD9C705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297"/>
            <a:ext cx="10515600" cy="4574666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l-GR" sz="29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ΟΠΤΙΚΟΑΚΟΥΣΤΙΚΟ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9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MP4 (max 20 Mb)) NEW</a:t>
            </a:r>
            <a:endParaRPr lang="el-GR" sz="29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UB2V7J5SX5HSOT2UA6C4K4UFFRCRFIS7WPDJCS5A4NBRWNXHC3RYMOJBOKEUZSLSAL4OYYHBTH7X4">
            <a:hlinkClick r:id="" action="ppaction://media"/>
            <a:extLst>
              <a:ext uri="{FF2B5EF4-FFF2-40B4-BE49-F238E27FC236}">
                <a16:creationId xmlns:a16="http://schemas.microsoft.com/office/drawing/2014/main" id="{C0F3FC46-AB41-1213-0E33-88A30DB6E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020" y="2660676"/>
            <a:ext cx="33843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1EA2-C19B-304B-1A56-F3C835A76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400"/>
            <a:ext cx="10515600" cy="5002504"/>
          </a:xfrm>
        </p:spPr>
        <p:txBody>
          <a:bodyPr/>
          <a:lstStyle/>
          <a:p>
            <a:pPr marL="0" indent="0">
              <a:buNone/>
            </a:pPr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ΟΛΟΓΡΑΦΙΚΟ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[JPEG, MP4 (maximum 20 Mb)] NEW</a:t>
            </a:r>
            <a:endParaRPr lang="en-US" dirty="0"/>
          </a:p>
        </p:txBody>
      </p:sp>
      <p:pic>
        <p:nvPicPr>
          <p:cNvPr id="5" name="Εικόνα 5">
            <a:extLst>
              <a:ext uri="{FF2B5EF4-FFF2-40B4-BE49-F238E27FC236}">
                <a16:creationId xmlns:a16="http://schemas.microsoft.com/office/drawing/2014/main" id="{F8BE2D10-4770-311A-6111-D58D5A786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89" y="2460027"/>
            <a:ext cx="2143125" cy="2088232"/>
          </a:xfrm>
          <a:prstGeom prst="rect">
            <a:avLst/>
          </a:prstGeom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CF9F5487-116B-390A-41BA-BD7F6EB90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96" y="2287470"/>
            <a:ext cx="2432304" cy="2370004"/>
          </a:xfrm>
          <a:prstGeom prst="rect">
            <a:avLst/>
          </a:prstGeom>
        </p:spPr>
      </p:pic>
      <p:pic>
        <p:nvPicPr>
          <p:cNvPr id="7" name="UB2V7J5SX5HSOT2UA6C4K4UFFQVFKV4NTW7FSESSMF22MDIHHWZ7NDB6VENU223ZTFHB3BEO3SPH4">
            <a:hlinkClick r:id="" action="ppaction://media"/>
            <a:extLst>
              <a:ext uri="{FF2B5EF4-FFF2-40B4-BE49-F238E27FC236}">
                <a16:creationId xmlns:a16="http://schemas.microsoft.com/office/drawing/2014/main" id="{8FA1F432-95F8-38C7-9CFA-DF7CFA57A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5347" y="2264333"/>
            <a:ext cx="2654251" cy="30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64F5-5277-6368-AA3A-A5DBF9EBE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30" y="1238639"/>
            <a:ext cx="10763774" cy="5406387"/>
          </a:xfrm>
        </p:spPr>
        <p:txBody>
          <a:bodyPr>
            <a:normAutofit fontScale="325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Ηλεκτρονικές καταθέσεις </a:t>
            </a: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Front Office)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ελέγχουν</a:t>
            </a:r>
            <a:r>
              <a:rPr lang="el-GR" sz="7400" dirty="0"/>
              <a:t>: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αναπαράσταση νέου είδους σήματος</a:t>
            </a: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στα σχετικά αρχεία σε συνάρτηση με περιγραφή αυτού στη δήλωση κατάθεσης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η περιγραφή δεν αντιβαίνει στην αναπαράσταση του σήματος ούτε επεκτείνει το πεδίο εφαρμογής του)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αν πληρούνται οι τεχνικές προδιαγραφές κατάθεσης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l-GR" sz="7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3D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εικόνες σε OBJ, STL και X3D,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20 MB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Θέσης: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αρχείο JPEG ή ένα μοναδικό φύλλο A4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Μοτίβου: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αρχείο JPEG ή ένα μοναδικό φύλλο A4</a:t>
            </a:r>
            <a:endParaRPr kumimoji="0" lang="en-US" sz="7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7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 b="1" i="1" dirty="0"/>
              <a:t>NEW</a:t>
            </a:r>
            <a:endParaRPr lang="el-GR" sz="7400" b="1" i="1" dirty="0"/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Ηχητικό: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ΜΡ3 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max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 ΜΒ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AUDIO/MPEG, WAVE</a:t>
            </a:r>
            <a:endParaRPr kumimoji="0" lang="el-GR" sz="7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Κίνησης: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βίντεο MP4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8000 </a:t>
            </a:r>
            <a:r>
              <a:rPr kumimoji="0" lang="el-GR" sz="7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Kbps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l-GR" sz="7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kilobyte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/sec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) και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 MB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JPEG/PJPEG (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γραφικό)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Multimedia: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MP4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8000 </a:t>
            </a:r>
            <a:r>
              <a:rPr kumimoji="0" lang="el-GR" sz="7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Kbps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και 20 MB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Ολογραφικό: 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MP4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8000 </a:t>
            </a:r>
            <a:r>
              <a:rPr kumimoji="0" lang="el-GR" sz="7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Kbps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και  20 MB, 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JPEG/PJPEG (</a:t>
            </a:r>
            <a:r>
              <a:rPr kumimoji="0" lang="el-GR" sz="7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γραφικό)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l-GR" sz="6000" dirty="0"/>
              <a:t>νέου είδους σήματος</a:t>
            </a:r>
            <a:r>
              <a:rPr lang="en-US" sz="6000" b="1" dirty="0"/>
              <a:t> </a:t>
            </a:r>
            <a:r>
              <a:rPr lang="el-GR" sz="6000" dirty="0"/>
              <a:t>στα σχετικά αρχεία σε συνάρτηση με περιγραφή αυτού </a:t>
            </a:r>
            <a:r>
              <a:rPr lang="el-GR" sz="2800" dirty="0"/>
              <a:t>στη δήλωση τι τεχνικές προδιαγραφές κατάθεσης: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l-GR" sz="7400" dirty="0"/>
              <a:t>Ηλεκτρονικές καταθέσεις </a:t>
            </a:r>
            <a:r>
              <a:rPr lang="el-GR" sz="7400" b="1" dirty="0"/>
              <a:t>(</a:t>
            </a:r>
            <a:r>
              <a:rPr lang="en-US" sz="7400" b="1" dirty="0"/>
              <a:t>Front Office)</a:t>
            </a:r>
            <a:r>
              <a:rPr lang="el-GR" sz="7400" dirty="0"/>
              <a:t>, ελέγχουν α. αναπαράσταση νέου είδους σήματος</a:t>
            </a:r>
            <a:r>
              <a:rPr lang="en-US" sz="7400" b="1" dirty="0"/>
              <a:t> </a:t>
            </a:r>
            <a:r>
              <a:rPr lang="el-GR" sz="7400" dirty="0"/>
              <a:t>στα σχετικά αρχεία σε συνάρ</a:t>
            </a:r>
            <a:r>
              <a:rPr lang="el-GR" sz="2800" dirty="0"/>
              <a:t>τηση με περιγραφή αυτού στη δήλωση κατάθεσης, β. αν πληρούνται οι τεχνικές προδιαγραφές κατάθεσης: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7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1652" y="1260536"/>
            <a:ext cx="10931703" cy="1848424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solidFill>
                  <a:prstClr val="black"/>
                </a:solidFill>
              </a:rPr>
              <a:t>3. Το αποτέλεσμα της αξιολόγησης των νέων ειδών σημάτων για </a:t>
            </a:r>
            <a:r>
              <a:rPr lang="el-GR" sz="2400" b="1" dirty="0">
                <a:solidFill>
                  <a:prstClr val="black"/>
                </a:solidFill>
              </a:rPr>
              <a:t>απόλυτους λόγους απαραδέκτου </a:t>
            </a:r>
            <a:r>
              <a:rPr lang="el-GR" sz="2400" dirty="0">
                <a:solidFill>
                  <a:prstClr val="black"/>
                </a:solidFill>
              </a:rPr>
              <a:t>πρέπει να είναι το ίδιο με των σημάτων γραφικής αναπαράστασης. </a:t>
            </a:r>
          </a:p>
          <a:p>
            <a:pPr marL="0" indent="0" algn="ctr">
              <a:buNone/>
            </a:pPr>
            <a:r>
              <a:rPr lang="el-GR" sz="2400" dirty="0">
                <a:solidFill>
                  <a:srgbClr val="FF0000"/>
                </a:solidFill>
              </a:rPr>
              <a:t>Ηχητικά – Κίνησης – Οπτικοακουστικά – Ολογραφικά</a:t>
            </a:r>
          </a:p>
          <a:p>
            <a:pPr marL="0" indent="0" algn="ctr">
              <a:buNone/>
            </a:pPr>
            <a:r>
              <a:rPr lang="el-GR" sz="2400" dirty="0"/>
              <a:t>αξιολογούνται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3E6EF-99DC-C040-BC7A-CEC52CCE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49" y="3913632"/>
            <a:ext cx="1779219" cy="1779219"/>
          </a:xfrm>
          <a:prstGeom prst="rect">
            <a:avLst/>
          </a:prstGeom>
        </p:spPr>
      </p:pic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4948ABE6-287C-8A48-A9B6-9B1DB5960297}"/>
              </a:ext>
            </a:extLst>
          </p:cNvPr>
          <p:cNvSpPr txBox="1">
            <a:spLocks/>
          </p:cNvSpPr>
          <p:nvPr/>
        </p:nvSpPr>
        <p:spPr>
          <a:xfrm>
            <a:off x="3297937" y="3273552"/>
            <a:ext cx="2746247" cy="502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l-GR" sz="1600" dirty="0"/>
              <a:t>Για το διακριτικό  χαρακτήρα</a:t>
            </a:r>
            <a:br>
              <a:rPr lang="it-IT" sz="1600" dirty="0"/>
            </a:br>
            <a:r>
              <a:rPr lang="el-GR" sz="1600" dirty="0"/>
              <a:t>(αρ. 4 παρ. 1β)</a:t>
            </a: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BFDF702E-3FF3-6D43-B0FC-C1CC85DED274}"/>
              </a:ext>
            </a:extLst>
          </p:cNvPr>
          <p:cNvSpPr txBox="1">
            <a:spLocks/>
          </p:cNvSpPr>
          <p:nvPr/>
        </p:nvSpPr>
        <p:spPr>
          <a:xfrm>
            <a:off x="6105145" y="3273552"/>
            <a:ext cx="2289048" cy="502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l-GR" sz="1600" dirty="0"/>
              <a:t>Για σαφήνεια &amp; ακρίβεια (αρ. 4 παρ. 1α)</a:t>
            </a: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8F57E085-DE69-5C4F-92E5-04A88233B45B}"/>
              </a:ext>
            </a:extLst>
          </p:cNvPr>
          <p:cNvSpPr txBox="1">
            <a:spLocks/>
          </p:cNvSpPr>
          <p:nvPr/>
        </p:nvSpPr>
        <p:spPr>
          <a:xfrm>
            <a:off x="4806696" y="5852160"/>
            <a:ext cx="2581656" cy="502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l-GR" sz="1600" dirty="0"/>
              <a:t>Για το διακριτικό  χαρακτήρα (αρ. 4 παρ. 1β)</a:t>
            </a:r>
          </a:p>
        </p:txBody>
      </p:sp>
    </p:spTree>
    <p:extLst>
      <p:ext uri="{BB962C8B-B14F-4D97-AF65-F5344CB8AC3E}">
        <p14:creationId xmlns:p14="http://schemas.microsoft.com/office/powerpoint/2010/main" val="43565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4245-1B6F-8B19-5FB7-7D9A7A9E2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906"/>
            <a:ext cx="10515600" cy="5036060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dirty="0">
                <a:solidFill>
                  <a:prstClr val="black"/>
                </a:solidFill>
              </a:rPr>
              <a:t>!!!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Επιπλέον των ήδη υπαρχόντων απόλυτων λόγων απαραδέκτου, δεν εγκρίνονται σήματα που συνίστανται αποκλειστικά στο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σχήμα, ήχο,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κίνηση, συνδυασμό εικόνας - ήχου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που επιβάλλεται απ’ την ίδια φύση του προϊόντος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πχ. σχήμα φιάλης για ποτά)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που είναι απαραίτητο για την επίτευξη ενός τεχνικού αποτελέσματος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(πχ. τουβλάκια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LEGO)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που προσδίδει ουσιαστική αξία στο προϊόν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αισθητικά ή τεχνικά)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(άρθ. 4 παρ. 1 περ. ε (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αα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), (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ββ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), (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γγ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Ν.4679/2020)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2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6E0F7-C99B-BA3A-C636-0295D7F1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44" y="1224793"/>
            <a:ext cx="10515600" cy="5036060"/>
          </a:xfrm>
        </p:spPr>
        <p:txBody>
          <a:bodyPr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Αναλυτικότερη διατύπωση στην απόρριψη σήματος λόγω πρόσκρουσης σε ΠΟΠ ή ΠΓΕ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Δεν καταχωρίζονται ως σήματα σημεία που η καταχώρηση τους αποκλείεται από την ελληνική ή  την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ενωσιακή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νομοθεσία ή τις διεθνείς συμφωνίες στις οποίες η Ένωση ή η Ελλάδα είναι συμβαλλόμενο μέρος, όπου προβλέπεται η προστασία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ονομασιών προέλευσης ΠΟΠ και των γεωγραφικών ενδείξεων ΠΓΕ  (άρθ. 4 παρ. 1 περ. ι, Ν.4679/2020)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παραδοσιακών ενδείξεων των οίνων (άρθ. 4 παρ.1 περ.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ια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Ν.4679/2020). Οι παραδοσιακές ενδείξεις οίνων (κτήμα,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domain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κλπ.) αφορούν σε οίνους ήδη αναγνωρισμένους ως ΠΟΠ / ΠΓΕ. 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εγγυημένων παραδοσιακών ιδιότυπων προϊόντων (ΕΠΙΠ) (άρθ. 4 παρ. 1 περ.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ιβ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Ν.4679/2020)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1521E-4856-5EDC-EE43-19B1A6C5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3407662"/>
            <a:ext cx="10516511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1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AABDA-0C72-B224-D8A2-33664FC25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404"/>
            <a:ext cx="10515600" cy="4960559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Δεκτά μεν….αλλά: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α. αφορούν στο εν λόγω προϊόν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β. στη δήλωση του σήματος στα διακρινόμενα προϊόντα αναγράφεται ρητά ότι πρόκειται για προϊόν ΠΟΠ ή ΠΓΕ ή ΕΠΙΠ ή παραδοσιακής ένδειξης οίνου.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/>
            <a:r>
              <a:rPr lang="el-GR" sz="2800" dirty="0" err="1">
                <a:solidFill>
                  <a:schemeClr val="bg1"/>
                </a:solidFill>
              </a:rPr>
              <a:t>εκμεν</a:t>
            </a:r>
            <a:r>
              <a:rPr lang="el-GR" sz="2800" dirty="0">
                <a:solidFill>
                  <a:schemeClr val="bg1"/>
                </a:solidFill>
              </a:rPr>
              <a:t>….αλλά: </a:t>
            </a:r>
          </a:p>
          <a:p>
            <a:pPr algn="just"/>
            <a:r>
              <a:rPr lang="el-GR" sz="2800" dirty="0">
                <a:solidFill>
                  <a:schemeClr val="bg1"/>
                </a:solidFill>
              </a:rPr>
              <a:t>α. αφορούν στο εν λόγω προϊόν  </a:t>
            </a:r>
          </a:p>
          <a:p>
            <a:pPr algn="just"/>
            <a:r>
              <a:rPr lang="el-GR" sz="2800" dirty="0">
                <a:solidFill>
                  <a:schemeClr val="bg1"/>
                </a:solidFill>
              </a:rPr>
              <a:t>β. στη δήλωση του σήματος στα διακρινόμενα προϊόντα αναγράφεται ρητά ότι πρόκειται για προϊόν ΠΟΠ ή ΠΓΕ ή ΕΠΙΠ ή παραδοσιακής ένδειξης οίνου.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ΗΠΕΙΡΟΣ | Τυρί Φέτα ΠΟΠ Παραδοσιακή 400gr | AB">
            <a:extLst>
              <a:ext uri="{FF2B5EF4-FFF2-40B4-BE49-F238E27FC236}">
                <a16:creationId xmlns:a16="http://schemas.microsoft.com/office/drawing/2014/main" id="{A39F1D88-D80E-09C2-C0AE-8BC3DD653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8801" r="20029" b="11684"/>
          <a:stretch/>
        </p:blipFill>
        <p:spPr bwMode="auto">
          <a:xfrm>
            <a:off x="276837" y="3535355"/>
            <a:ext cx="2965640" cy="3135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Τυρί Φέτα Π.Ο.Π Μ.Ο. Φάρμες Παρνασσού Κρητών Παράδοση 300gr">
            <a:extLst>
              <a:ext uri="{FF2B5EF4-FFF2-40B4-BE49-F238E27FC236}">
                <a16:creationId xmlns:a16="http://schemas.microsoft.com/office/drawing/2014/main" id="{45931E53-4AD1-676D-0140-BAE4CF40B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88" y="3695377"/>
            <a:ext cx="2631348" cy="281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Ψηστήρι» για να αναγνωριστεί ο γύρος ως το πρώτο Εγγυημένο Παραδοσιακό  Ιδιότυπο Προϊόν | Ρεπορτάζ και ειδήσεις για την Οικονομία, τις  Επιχειρήσεις, το Χρηματιστήριο, την Πολιτική">
            <a:extLst>
              <a:ext uri="{FF2B5EF4-FFF2-40B4-BE49-F238E27FC236}">
                <a16:creationId xmlns:a16="http://schemas.microsoft.com/office/drawing/2014/main" id="{B8A70DD5-84FE-7F63-DC15-6DEE13DD9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22" y="3296873"/>
            <a:ext cx="2307454" cy="33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γευστική δοκιμή Ετικέτα - 750ml">
            <a:extLst>
              <a:ext uri="{FF2B5EF4-FFF2-40B4-BE49-F238E27FC236}">
                <a16:creationId xmlns:a16="http://schemas.microsoft.com/office/drawing/2014/main" id="{36EA6316-2DB3-1976-CDE8-19C9D655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62" y="3447874"/>
            <a:ext cx="2997393" cy="30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4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D3DDD-A58C-33F5-0DA3-FA98E8B6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958"/>
            <a:ext cx="10515600" cy="5078005"/>
          </a:xfrm>
        </p:spPr>
        <p:txBody>
          <a:bodyPr/>
          <a:lstStyle/>
          <a:p>
            <a:pPr marL="0" indent="0" algn="just">
              <a:buNone/>
            </a:pPr>
            <a:r>
              <a:rPr lang="el-GR" sz="2400" dirty="0"/>
              <a:t>5. ………..ΟΧΙ όταν συνίστανται ή αναπαράγουν στα βασικά τους στοιχεία προγενέστερη ονομασία φυτικής ποικιλίας που έχει καταχωρισθεί  σύμφωνα με την ελληνική  ή την </a:t>
            </a:r>
            <a:r>
              <a:rPr lang="el-GR" sz="2400" dirty="0" err="1"/>
              <a:t>ενωσιακή</a:t>
            </a:r>
            <a:r>
              <a:rPr lang="el-GR" sz="2400" dirty="0"/>
              <a:t> νομοθεσία ή τις διεθνείς συμφωνίες στις οποίες η Ελλάδα ή η Ένωση είναι συμβαλλόμενο μέρος, όπου προβλέπεται η προστασία δικαιωμάτων φυτικών ποικιλιών σχετιζόμενων με φυτικές ποικιλίες του ίδιου είδους ή  στενά συγγενικών ειδών </a:t>
            </a:r>
            <a:r>
              <a:rPr lang="en-US" sz="2400" dirty="0"/>
              <a:t>(</a:t>
            </a:r>
            <a:r>
              <a:rPr lang="el-GR" sz="2400" dirty="0"/>
              <a:t>άρθ. 4 παρ.1 περ. </a:t>
            </a:r>
            <a:r>
              <a:rPr lang="el-GR" sz="2400" dirty="0" err="1"/>
              <a:t>ιγ</a:t>
            </a:r>
            <a:r>
              <a:rPr lang="el-GR" sz="2400" dirty="0"/>
              <a:t>, Ν4679/2020).</a:t>
            </a:r>
            <a:endParaRPr lang="en-US" sz="2400" dirty="0"/>
          </a:p>
          <a:p>
            <a:pPr marL="0" indent="0" algn="ctr">
              <a:buNone/>
            </a:pPr>
            <a:r>
              <a:rPr lang="en-US" sz="2800" i="1" dirty="0">
                <a:solidFill>
                  <a:srgbClr val="C00000"/>
                </a:solidFill>
              </a:rPr>
              <a:t>Family       Genus</a:t>
            </a:r>
            <a:r>
              <a:rPr lang="el-GR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>
                <a:solidFill>
                  <a:srgbClr val="C00000"/>
                </a:solidFill>
              </a:rPr>
              <a:t>     Species      Variety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0905300-2961-3FC7-43C3-4F9791DD2C6D}"/>
              </a:ext>
            </a:extLst>
          </p:cNvPr>
          <p:cNvSpPr/>
          <p:nvPr/>
        </p:nvSpPr>
        <p:spPr>
          <a:xfrm>
            <a:off x="4510198" y="3275136"/>
            <a:ext cx="302004" cy="310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DFA33F6-4BCD-7625-D763-BB262402D9E0}"/>
              </a:ext>
            </a:extLst>
          </p:cNvPr>
          <p:cNvSpPr/>
          <p:nvPr/>
        </p:nvSpPr>
        <p:spPr>
          <a:xfrm>
            <a:off x="5849640" y="3273803"/>
            <a:ext cx="302004" cy="310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92C634-F8D5-8540-FD05-ED830710FC69}"/>
              </a:ext>
            </a:extLst>
          </p:cNvPr>
          <p:cNvSpPr/>
          <p:nvPr/>
        </p:nvSpPr>
        <p:spPr>
          <a:xfrm>
            <a:off x="7359943" y="3273803"/>
            <a:ext cx="302004" cy="310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Plant variety denominations - Patentstyret">
            <a:extLst>
              <a:ext uri="{FF2B5EF4-FFF2-40B4-BE49-F238E27FC236}">
                <a16:creationId xmlns:a16="http://schemas.microsoft.com/office/drawing/2014/main" id="{14000A5B-1CBB-9295-BCF6-AA74EFA2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1" y="4160938"/>
            <a:ext cx="1929468" cy="21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ingle flower of the red petalled ornamental South African daisy, Arctotis ' Hannah', a half hardy variety Stock Photo - Alamy">
            <a:extLst>
              <a:ext uri="{FF2B5EF4-FFF2-40B4-BE49-F238E27FC236}">
                <a16:creationId xmlns:a16="http://schemas.microsoft.com/office/drawing/2014/main" id="{69C57590-F441-DDD2-C867-DF71452F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02" y="4160938"/>
            <a:ext cx="1790700" cy="21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FDDFAC-01E8-984D-8B73-088299C735B2}"/>
              </a:ext>
            </a:extLst>
          </p:cNvPr>
          <p:cNvSpPr txBox="1"/>
          <p:nvPr/>
        </p:nvSpPr>
        <p:spPr>
          <a:xfrm>
            <a:off x="4742998" y="3693874"/>
            <a:ext cx="66108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0" i="0" dirty="0">
                <a:solidFill>
                  <a:srgbClr val="000000"/>
                </a:solidFill>
                <a:effectLst/>
              </a:rPr>
              <a:t>πχ: Δήλωση σήματος </a:t>
            </a:r>
            <a:r>
              <a:rPr lang="el-GR" sz="2400" b="0" i="1" dirty="0">
                <a:solidFill>
                  <a:srgbClr val="000000"/>
                </a:solidFill>
                <a:effectLst/>
              </a:rPr>
              <a:t>ΗΑΝΝΑΗ</a:t>
            </a:r>
            <a:r>
              <a:rPr lang="el-GR" sz="2400" b="0" i="0" dirty="0">
                <a:solidFill>
                  <a:srgbClr val="000000"/>
                </a:solidFill>
                <a:effectLst/>
              </a:rPr>
              <a:t> για φυτά </a:t>
            </a:r>
          </a:p>
          <a:p>
            <a:r>
              <a:rPr lang="el-GR" sz="2400" i="1" dirty="0">
                <a:solidFill>
                  <a:srgbClr val="000000"/>
                </a:solidFill>
              </a:rPr>
              <a:t>ΗΑΝΝΑΗ</a:t>
            </a:r>
            <a:r>
              <a:rPr lang="el-GR" sz="2400" dirty="0">
                <a:solidFill>
                  <a:srgbClr val="000000"/>
                </a:solidFill>
              </a:rPr>
              <a:t> είναι ΟΦΠ για </a:t>
            </a:r>
            <a:r>
              <a:rPr lang="en-US" sz="2400" i="1" dirty="0">
                <a:solidFill>
                  <a:srgbClr val="000000"/>
                </a:solidFill>
              </a:rPr>
              <a:t>Gerbera L.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Genus =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Gerber</a:t>
            </a:r>
            <a:r>
              <a:rPr lang="en-US" sz="2400" i="1" dirty="0">
                <a:solidFill>
                  <a:srgbClr val="000000"/>
                </a:solidFill>
              </a:rPr>
              <a:t>a</a:t>
            </a:r>
          </a:p>
          <a:p>
            <a:pPr algn="just"/>
            <a:r>
              <a:rPr lang="el-GR" sz="2400" b="0" i="0" dirty="0">
                <a:solidFill>
                  <a:srgbClr val="000000"/>
                </a:solidFill>
                <a:effectLst/>
              </a:rPr>
              <a:t>Περιορισμός</a:t>
            </a:r>
            <a:r>
              <a:rPr lang="el-GR" sz="2400" dirty="0">
                <a:solidFill>
                  <a:srgbClr val="000000"/>
                </a:solidFill>
              </a:rPr>
              <a:t> σε</a:t>
            </a:r>
            <a:r>
              <a:rPr lang="el-GR" sz="2400" b="0" i="0" dirty="0">
                <a:solidFill>
                  <a:srgbClr val="000000"/>
                </a:solidFill>
                <a:effectLst/>
              </a:rPr>
              <a:t> προϊόντα εκτός του γένους της επιστημονικής ονομασίας της φυτικής ποικιλίας, η οποία καλύπτει τα στενά συγγενικά είδη δηλ.            «φυτά εκτός του γένους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Gerbera</a:t>
            </a:r>
            <a:r>
              <a:rPr lang="el-GR" sz="2400" b="0" i="0" dirty="0">
                <a:solidFill>
                  <a:srgbClr val="000000"/>
                </a:solidFill>
                <a:effectLst/>
              </a:rPr>
              <a:t>».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025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8758-FE9A-DC52-E0A9-FDC35AF80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698"/>
            <a:ext cx="10515600" cy="4960559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6.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Κατάργηση αυτεπάγγελτης εξέτασης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σχετικών λόγων απαραδέκτου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(προγενέστερα σήματα)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Εξέταση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ΜΟΝΟ για απόλυτους λόγους απαραδέκτου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= πλειοψηφία κρατών–μελών της ΕΕ.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1523EAC-3D1C-7269-66CB-44B6516BF245}"/>
              </a:ext>
            </a:extLst>
          </p:cNvPr>
          <p:cNvSpPr/>
          <p:nvPr/>
        </p:nvSpPr>
        <p:spPr>
          <a:xfrm>
            <a:off x="5384334" y="2955022"/>
            <a:ext cx="936770" cy="9479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77DE2-4DB2-0412-C25C-0FC46BDF0922}"/>
              </a:ext>
            </a:extLst>
          </p:cNvPr>
          <p:cNvSpPr txBox="1"/>
          <p:nvPr/>
        </p:nvSpPr>
        <p:spPr>
          <a:xfrm>
            <a:off x="2896299" y="4116640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Στόχος: να εγκρίνονται σήματα που πράγματι χρησιμοποιούνται &amp; να μην εμποδίζονται από προγενέστερα εμπορικά ίσως ανενεργά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4609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891AB-03E8-2E0B-8029-6A5E7CED6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66070"/>
            <a:ext cx="10126211" cy="5010893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Ειδοποίηση δικαιούχων/καταθετών προγενέστερων σημάτων από ερευνητές για κατάθεση ταυτόσημων/παρόμοιων σημάτων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             ενδεχόμενη άσκηση ανακοπής ή αίτηση ακυρότητας ή ανταγωγή στα πολιτικά δικαστήρια (άρθ. 5, παρ. 1 Ν4679/2020).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728E27A-C697-52CF-794F-E41AF29EF2A8}"/>
              </a:ext>
            </a:extLst>
          </p:cNvPr>
          <p:cNvSpPr/>
          <p:nvPr/>
        </p:nvSpPr>
        <p:spPr>
          <a:xfrm>
            <a:off x="953579" y="1960126"/>
            <a:ext cx="866832" cy="4038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01983B5A-E742-6DBC-42D7-23906CE9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668" y="2906497"/>
            <a:ext cx="1368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0EB57-962B-2623-A8D4-44486C8E64B5}"/>
              </a:ext>
            </a:extLst>
          </p:cNvPr>
          <p:cNvSpPr txBox="1"/>
          <p:nvPr/>
        </p:nvSpPr>
        <p:spPr>
          <a:xfrm>
            <a:off x="3659696" y="3348350"/>
            <a:ext cx="627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600" dirty="0">
                <a:latin typeface="Arial Narrow" panose="020B0606020202030204" pitchFamily="34" charset="0"/>
              </a:rPr>
              <a:t>vs</a:t>
            </a:r>
            <a:endParaRPr lang="en-US" sz="3600" dirty="0"/>
          </a:p>
        </p:txBody>
      </p:sp>
      <p:pic>
        <p:nvPicPr>
          <p:cNvPr id="9" name="Εικόνα 12">
            <a:extLst>
              <a:ext uri="{FF2B5EF4-FFF2-40B4-BE49-F238E27FC236}">
                <a16:creationId xmlns:a16="http://schemas.microsoft.com/office/drawing/2014/main" id="{ADB57AB5-0830-08D2-8303-142C26CD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72" y="2906497"/>
            <a:ext cx="1368426" cy="1272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230DDD-2D36-1E19-A01E-D1EDFE951E57}"/>
                  </a:ext>
                </a:extLst>
              </p:cNvPr>
              <p:cNvSpPr txBox="1"/>
              <p:nvPr/>
            </p:nvSpPr>
            <p:spPr>
              <a:xfrm>
                <a:off x="6392196" y="3429000"/>
                <a:ext cx="62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230DDD-2D36-1E19-A01E-D1EDFE951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196" y="3429000"/>
                <a:ext cx="621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CE14342-D167-C0D8-D450-D788C28EA398}"/>
              </a:ext>
            </a:extLst>
          </p:cNvPr>
          <p:cNvSpPr/>
          <p:nvPr/>
        </p:nvSpPr>
        <p:spPr>
          <a:xfrm>
            <a:off x="7381694" y="2830808"/>
            <a:ext cx="3397540" cy="15657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B5B34-D3A0-AD45-3446-AD7B3FC5E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82" y="3293597"/>
            <a:ext cx="3296872" cy="640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52ADEB-5D9C-37B9-46C0-DAF7918667E3}"/>
              </a:ext>
            </a:extLst>
          </p:cNvPr>
          <p:cNvSpPr txBox="1"/>
          <p:nvPr/>
        </p:nvSpPr>
        <p:spPr>
          <a:xfrm>
            <a:off x="1417739" y="4765648"/>
            <a:ext cx="8649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Οπτική, ηχητική, εννοιολογική σύγκριση </a:t>
            </a:r>
            <a:r>
              <a:rPr lang="el-GR" sz="2400" b="1" dirty="0"/>
              <a:t>νέων ειδών σημάτων </a:t>
            </a:r>
            <a:r>
              <a:rPr lang="el-GR" sz="2400" dirty="0"/>
              <a:t>με ίδια ή άλλα προγενέστερα είδη σημάτων που ομοιάζουν/ταυτίζονται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495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3C7BC-2F88-CDA8-A975-5A77B2F9E2F1}"/>
              </a:ext>
            </a:extLst>
          </p:cNvPr>
          <p:cNvSpPr txBox="1"/>
          <p:nvPr/>
        </p:nvSpPr>
        <p:spPr>
          <a:xfrm>
            <a:off x="2057912" y="1951349"/>
            <a:ext cx="8218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Ν.4679/2020 (ΦΕΚ 71/Α/20-03-2020) =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4DE5A-025C-AAD3-9840-7DEC8266ABD5}"/>
              </a:ext>
            </a:extLst>
          </p:cNvPr>
          <p:cNvSpPr txBox="1"/>
          <p:nvPr/>
        </p:nvSpPr>
        <p:spPr>
          <a:xfrm>
            <a:off x="1447264" y="3070639"/>
            <a:ext cx="9439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Ενσωμάτωση της Οδηγίας (ΕΕ) 2015/2436 για την προσέγγιση των νομοθεσιών των κρατών – μελών περί σημάτων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178E7-89EE-A0D4-F988-38EC9DAF02DA}"/>
              </a:ext>
            </a:extLst>
          </p:cNvPr>
          <p:cNvSpPr txBox="1"/>
          <p:nvPr/>
        </p:nvSpPr>
        <p:spPr>
          <a:xfrm>
            <a:off x="3119818" y="5010324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0070C0"/>
                </a:solidFill>
              </a:rPr>
              <a:t>ΟΙ ΣΗΜΑΝΤΙΚΟΤΕΡΕΣ ΑΛΛΑΓΕΣ:</a:t>
            </a:r>
          </a:p>
        </p:txBody>
      </p:sp>
    </p:spTree>
    <p:extLst>
      <p:ext uri="{BB962C8B-B14F-4D97-AF65-F5344CB8AC3E}">
        <p14:creationId xmlns:p14="http://schemas.microsoft.com/office/powerpoint/2010/main" val="759044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3DC5-ECC5-D93B-605A-A88CB90D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015"/>
            <a:ext cx="10515600" cy="4968948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7. Ο τίτλος κλάσης προϊόντων/υπηρεσιών (Ταξινόμηση Νίκαιας) σε δήλωση σήματος καλύπτει μόνο προϊόντα/υπηρεσίες που υπάγονται στο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κυριολεκτικό νόημα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του τίτλου κ όχι απαραίτητα όλα όσα περιλαμβάνονται στον αλφαβητικό κατάλογο αυτής της κλάσης (άρθ. 23, παρ. 4 Ν.4679/2020)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A21E3-584E-A8B5-9877-812CBB3B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66" y="3115208"/>
            <a:ext cx="6316910" cy="31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1">
            <a:extLst>
              <a:ext uri="{FF2B5EF4-FFF2-40B4-BE49-F238E27FC236}">
                <a16:creationId xmlns:a16="http://schemas.microsoft.com/office/drawing/2014/main" id="{3568DFF2-A00E-902A-FFF0-D292E866D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3119" y="-263084"/>
            <a:ext cx="13060957" cy="73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17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60" y="2235200"/>
            <a:ext cx="1807028" cy="180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2410" y="3963759"/>
            <a:ext cx="6207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dirty="0">
                <a:ea typeface="Murecho" panose="020B0003020204020204" pitchFamily="34" charset="-128"/>
                <a:cs typeface="Murecho" panose="020B0003020204020204" pitchFamily="34" charset="-128"/>
              </a:rPr>
              <a:t>Σας ευχαριστούμε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745682" y="6070506"/>
            <a:ext cx="2119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Murecho" panose="020B0003020204020204" pitchFamily="34" charset="-128"/>
                <a:ea typeface="Murecho" panose="020B0003020204020204" pitchFamily="34" charset="-128"/>
                <a:cs typeface="Murecho" panose="020B0003020204020204" pitchFamily="34" charset="-128"/>
              </a:rPr>
              <a:t> </a:t>
            </a:r>
            <a:endParaRPr lang="el-GR" sz="900" dirty="0">
              <a:latin typeface="Murecho" panose="020B0003020204020204" pitchFamily="34" charset="-128"/>
              <a:ea typeface="Murecho" panose="020B0003020204020204" pitchFamily="34" charset="-128"/>
              <a:cs typeface="Murecho" panose="020B0003020204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82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8C4D6-35A2-7614-B2B7-85318BD3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259" y="1608909"/>
            <a:ext cx="9995482" cy="22518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/>
              <a:t>1. ΚΑΤΑΡΓΕΙΤΑΙ η γραφική απεικόνιση από την έννοια του σήματος: </a:t>
            </a:r>
          </a:p>
          <a:p>
            <a:pPr marL="0" indent="0">
              <a:buNone/>
            </a:pPr>
            <a:r>
              <a:rPr lang="el-GR" sz="2400" dirty="0"/>
              <a:t>«Σήμα είναι κάθε σημείο </a:t>
            </a:r>
            <a:r>
              <a:rPr lang="el-GR" sz="2400" strike="sngStrike" dirty="0"/>
              <a:t>δεκτικό γραφικής απεικόνισης</a:t>
            </a:r>
            <a:r>
              <a:rPr lang="el-GR" sz="2400" dirty="0"/>
              <a:t>……» </a:t>
            </a:r>
          </a:p>
          <a:p>
            <a:pPr marL="0" indent="0">
              <a:buNone/>
            </a:pPr>
            <a:r>
              <a:rPr lang="el-GR" sz="2400" dirty="0"/>
              <a:t>Άρθ. 2, παρ. 1 /Ν4679/2020   «Το εθνικό σήμα μπορεί να αποτελείται από οποιαδήποτε σημεία, ιδίως από λέξεις (&amp; ονόματα προσώπων)/ σχέδια / γράμματα / αριθμούς / χρώματα /σχήμα ή συσκευασία προϊόντος / ήχους, υπό την προϋπόθεση ότι τα σημεία αυτά: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3E06C-43ED-9F77-CBF6-59A9331620AA}"/>
              </a:ext>
            </a:extLst>
          </p:cNvPr>
          <p:cNvSpPr txBox="1"/>
          <p:nvPr/>
        </p:nvSpPr>
        <p:spPr>
          <a:xfrm>
            <a:off x="1098259" y="4021317"/>
            <a:ext cx="100842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α) διακρίνουν τα προϊόντα / υπηρεσίες μιας επιχείρησης από τα προϊόντα /υπηρεσίες άλλων επιχειρήσεων </a:t>
            </a:r>
          </a:p>
          <a:p>
            <a:endParaRPr lang="el-GR" sz="2400" dirty="0"/>
          </a:p>
          <a:p>
            <a:r>
              <a:rPr lang="el-GR" sz="2400" dirty="0"/>
              <a:t>β) αναπαρίστανται στο μητρώο, κατά τρόπο που επιτρέπει στις αρμόδιες αρχές και στο κοινό να προσδιορίζουν με σαφήνεια και ακρίβεια το αντικείμενο της προστασίας που παρέχεται στο δικαιούχο του.</a:t>
            </a:r>
          </a:p>
        </p:txBody>
      </p:sp>
    </p:spTree>
    <p:extLst>
      <p:ext uri="{BB962C8B-B14F-4D97-AF65-F5344CB8AC3E}">
        <p14:creationId xmlns:p14="http://schemas.microsoft.com/office/powerpoint/2010/main" val="249988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7AF7C4-93DF-05E8-1EB2-5FEC4D106D6D}"/>
              </a:ext>
            </a:extLst>
          </p:cNvPr>
          <p:cNvSpPr txBox="1"/>
          <p:nvPr/>
        </p:nvSpPr>
        <p:spPr>
          <a:xfrm>
            <a:off x="969601" y="1947140"/>
            <a:ext cx="102261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/>
              <a:t>2. Κατάθεση σημάτων πλέον και σε ηλεκτρονική μορφή βάσει ηλεκτρονικών αρχείων (JPG, MP3, MP4 κλπ.), όπως αυτά αναφέρονται στο άρθ. 2 παρ. 2 του νέου νόμου. 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400" dirty="0"/>
              <a:t>Δίνεται ο ορισμός της κάθε κατηγορίας σήματος, ο τρόπος αναπαράστασης αυτής και στην πλατφόρμα e-</a:t>
            </a:r>
            <a:r>
              <a:rPr lang="el-GR" sz="2400" dirty="0" err="1"/>
              <a:t>filling</a:t>
            </a:r>
            <a:r>
              <a:rPr lang="el-GR" sz="2400" dirty="0"/>
              <a:t> οι τεχνικές προδιαγραφές της ηλεκτρονικής κατάθεσης (εναρμόνιση με άρθ. 3 του Κανονισμού ΕΕ 2018/626). 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Εξουσιοδοτική διάταξη: Υπ. Ανάπτυξης         καθορίζει  τύπο &amp; τεχνική λεπτομέρεια   αρχείων (‘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αρθ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 παρ. 6, Ν4679/20).</a:t>
            </a:r>
            <a:endParaRPr lang="el-GR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073C4AD-BCB8-466A-9ED8-B7A2DF908A59}"/>
              </a:ext>
            </a:extLst>
          </p:cNvPr>
          <p:cNvSpPr/>
          <p:nvPr/>
        </p:nvSpPr>
        <p:spPr>
          <a:xfrm>
            <a:off x="6283354" y="4186709"/>
            <a:ext cx="405293" cy="3181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9C063-880E-9518-0A52-7A300578C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828" y="1367406"/>
            <a:ext cx="10515600" cy="4859891"/>
          </a:xfrm>
        </p:spPr>
        <p:txBody>
          <a:bodyPr/>
          <a:lstStyle/>
          <a:p>
            <a:pPr marL="0" indent="0">
              <a:buNone/>
            </a:pPr>
            <a:r>
              <a:rPr lang="el-GR" b="1" i="1" dirty="0">
                <a:solidFill>
                  <a:srgbClr val="0070C0"/>
                </a:solidFill>
              </a:rPr>
              <a:t>ΛΕΚΤΙΚΟ</a:t>
            </a:r>
            <a:endParaRPr lang="en-US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Εικόνα 11">
            <a:extLst>
              <a:ext uri="{FF2B5EF4-FFF2-40B4-BE49-F238E27FC236}">
                <a16:creationId xmlns:a16="http://schemas.microsoft.com/office/drawing/2014/main" id="{579BA60C-BC3C-141D-B9CE-3DDB8D19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73" y="1999889"/>
            <a:ext cx="1326702" cy="1138436"/>
          </a:xfrm>
          <a:prstGeom prst="rect">
            <a:avLst/>
          </a:prstGeom>
        </p:spPr>
      </p:pic>
      <p:pic>
        <p:nvPicPr>
          <p:cNvPr id="6" name="Εικόνα 9">
            <a:extLst>
              <a:ext uri="{FF2B5EF4-FFF2-40B4-BE49-F238E27FC236}">
                <a16:creationId xmlns:a16="http://schemas.microsoft.com/office/drawing/2014/main" id="{28F5530C-E814-F84E-3BF9-2C90616A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588" y="2034286"/>
            <a:ext cx="1279029" cy="1104039"/>
          </a:xfrm>
          <a:prstGeom prst="rect">
            <a:avLst/>
          </a:prstGeom>
        </p:spPr>
      </p:pic>
      <p:pic>
        <p:nvPicPr>
          <p:cNvPr id="7" name="Εικόνα 10">
            <a:extLst>
              <a:ext uri="{FF2B5EF4-FFF2-40B4-BE49-F238E27FC236}">
                <a16:creationId xmlns:a16="http://schemas.microsoft.com/office/drawing/2014/main" id="{9ABF022C-36BC-DF48-6321-E6699C559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457" y="2014247"/>
            <a:ext cx="1279029" cy="1138436"/>
          </a:xfrm>
          <a:prstGeom prst="rect">
            <a:avLst/>
          </a:prstGeom>
        </p:spPr>
      </p:pic>
      <p:pic>
        <p:nvPicPr>
          <p:cNvPr id="8" name="Εικόνα 12">
            <a:extLst>
              <a:ext uri="{FF2B5EF4-FFF2-40B4-BE49-F238E27FC236}">
                <a16:creationId xmlns:a16="http://schemas.microsoft.com/office/drawing/2014/main" id="{A38C78AC-E81F-428C-F4D3-808B9E766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214" y="1999889"/>
            <a:ext cx="1326702" cy="1138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5D567F-C9A2-1BAD-7C3D-E0CB1D83E649}"/>
              </a:ext>
            </a:extLst>
          </p:cNvPr>
          <p:cNvSpPr txBox="1"/>
          <p:nvPr/>
        </p:nvSpPr>
        <p:spPr>
          <a:xfrm>
            <a:off x="1083604" y="3192245"/>
            <a:ext cx="39961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solidFill>
                  <a:srgbClr val="0070C0"/>
                </a:solidFill>
              </a:rPr>
              <a:t>ΑΠΕΙΚΟΝΙΣΤΙΚΟ</a:t>
            </a:r>
            <a:r>
              <a:rPr lang="en-US" sz="2800" b="1" i="1" dirty="0">
                <a:solidFill>
                  <a:srgbClr val="0070C0"/>
                </a:solidFill>
              </a:rPr>
              <a:t> (JPEG)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FD6BA-F607-D5CE-B3BC-9B6611EA7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754" y="4324158"/>
            <a:ext cx="1511939" cy="1207113"/>
          </a:xfrm>
          <a:prstGeom prst="rect">
            <a:avLst/>
          </a:prstGeom>
        </p:spPr>
      </p:pic>
      <p:pic>
        <p:nvPicPr>
          <p:cNvPr id="12" name="Εικόνα 14">
            <a:extLst>
              <a:ext uri="{FF2B5EF4-FFF2-40B4-BE49-F238E27FC236}">
                <a16:creationId xmlns:a16="http://schemas.microsoft.com/office/drawing/2014/main" id="{28EBCF1D-6207-B817-20B5-1BD7F9180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791" y="4293096"/>
            <a:ext cx="1422729" cy="1205299"/>
          </a:xfrm>
          <a:prstGeom prst="rect">
            <a:avLst/>
          </a:prstGeom>
        </p:spPr>
      </p:pic>
      <p:pic>
        <p:nvPicPr>
          <p:cNvPr id="13" name="Εικόνα 15">
            <a:extLst>
              <a:ext uri="{FF2B5EF4-FFF2-40B4-BE49-F238E27FC236}">
                <a16:creationId xmlns:a16="http://schemas.microsoft.com/office/drawing/2014/main" id="{A3272E83-9A98-1AAA-3833-0AA83116D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480" y="4293096"/>
            <a:ext cx="1520950" cy="1205299"/>
          </a:xfrm>
          <a:prstGeom prst="rect">
            <a:avLst/>
          </a:prstGeom>
        </p:spPr>
      </p:pic>
      <p:pic>
        <p:nvPicPr>
          <p:cNvPr id="14" name="Εικόνα 16">
            <a:extLst>
              <a:ext uri="{FF2B5EF4-FFF2-40B4-BE49-F238E27FC236}">
                <a16:creationId xmlns:a16="http://schemas.microsoft.com/office/drawing/2014/main" id="{A7E7A6DA-E24B-ACD3-9DFF-C4FCCD384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2214" y="4293095"/>
            <a:ext cx="1651208" cy="12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FB3BF3-5EA0-CF9F-D768-903E63C37182}"/>
              </a:ext>
            </a:extLst>
          </p:cNvPr>
          <p:cNvSpPr txBox="1"/>
          <p:nvPr/>
        </p:nvSpPr>
        <p:spPr>
          <a:xfrm>
            <a:off x="1411341" y="1355311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(JPEG, OBJ, STL, X3D)</a:t>
            </a:r>
          </a:p>
        </p:txBody>
      </p:sp>
      <p:pic>
        <p:nvPicPr>
          <p:cNvPr id="7" name="Εικόνα 11">
            <a:extLst>
              <a:ext uri="{FF2B5EF4-FFF2-40B4-BE49-F238E27FC236}">
                <a16:creationId xmlns:a16="http://schemas.microsoft.com/office/drawing/2014/main" id="{2C231BBA-EFA5-D0D1-C5EA-5E06853DC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79" y="2052679"/>
            <a:ext cx="2143125" cy="1714500"/>
          </a:xfrm>
          <a:prstGeom prst="rect">
            <a:avLst/>
          </a:prstGeom>
        </p:spPr>
      </p:pic>
      <p:pic>
        <p:nvPicPr>
          <p:cNvPr id="8" name="Εικόνα 12">
            <a:extLst>
              <a:ext uri="{FF2B5EF4-FFF2-40B4-BE49-F238E27FC236}">
                <a16:creationId xmlns:a16="http://schemas.microsoft.com/office/drawing/2014/main" id="{5D4F6A12-DB32-8FC2-13C7-7E3E9AFE1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35" y="2013801"/>
            <a:ext cx="1711078" cy="1493662"/>
          </a:xfrm>
          <a:prstGeom prst="rect">
            <a:avLst/>
          </a:prstGeom>
        </p:spPr>
      </p:pic>
      <p:pic>
        <p:nvPicPr>
          <p:cNvPr id="9" name="Εικόνα 13">
            <a:extLst>
              <a:ext uri="{FF2B5EF4-FFF2-40B4-BE49-F238E27FC236}">
                <a16:creationId xmlns:a16="http://schemas.microsoft.com/office/drawing/2014/main" id="{E80D830C-7417-EC20-7296-0723E12F4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25" y="2022715"/>
            <a:ext cx="1555632" cy="1493662"/>
          </a:xfrm>
          <a:prstGeom prst="rect">
            <a:avLst/>
          </a:prstGeom>
        </p:spPr>
      </p:pic>
      <p:pic>
        <p:nvPicPr>
          <p:cNvPr id="10" name="Εικόνα 14">
            <a:extLst>
              <a:ext uri="{FF2B5EF4-FFF2-40B4-BE49-F238E27FC236}">
                <a16:creationId xmlns:a16="http://schemas.microsoft.com/office/drawing/2014/main" id="{C74BC8BF-6F2E-C0CC-A598-4477A3897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163" y="2041279"/>
            <a:ext cx="2013910" cy="1475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FD6F8-DD41-8CB7-FEC1-746E2C4B8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812" y="2131553"/>
            <a:ext cx="1292464" cy="1475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2E9A-2D19-5201-8581-F4FD995B70B5}"/>
              </a:ext>
            </a:extLst>
          </p:cNvPr>
          <p:cNvSpPr txBox="1"/>
          <p:nvPr/>
        </p:nvSpPr>
        <p:spPr>
          <a:xfrm>
            <a:off x="1411341" y="3986380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ΘΕΣΗΣ (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JPEG)</a:t>
            </a:r>
          </a:p>
        </p:txBody>
      </p:sp>
      <p:pic>
        <p:nvPicPr>
          <p:cNvPr id="14" name="Εικόνα 16">
            <a:extLst>
              <a:ext uri="{FF2B5EF4-FFF2-40B4-BE49-F238E27FC236}">
                <a16:creationId xmlns:a16="http://schemas.microsoft.com/office/drawing/2014/main" id="{802359B0-F298-A2B0-1B93-0FD1BC485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74" y="4896146"/>
            <a:ext cx="1613689" cy="1601674"/>
          </a:xfrm>
          <a:prstGeom prst="rect">
            <a:avLst/>
          </a:prstGeom>
        </p:spPr>
      </p:pic>
      <p:pic>
        <p:nvPicPr>
          <p:cNvPr id="15" name="Εικόνα 17">
            <a:extLst>
              <a:ext uri="{FF2B5EF4-FFF2-40B4-BE49-F238E27FC236}">
                <a16:creationId xmlns:a16="http://schemas.microsoft.com/office/drawing/2014/main" id="{0851D3E3-2995-3302-F440-B4640368B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097" y="4839733"/>
            <a:ext cx="1549918" cy="1714500"/>
          </a:xfrm>
          <a:prstGeom prst="rect">
            <a:avLst/>
          </a:prstGeom>
        </p:spPr>
      </p:pic>
      <p:pic>
        <p:nvPicPr>
          <p:cNvPr id="16" name="Εικόνα 18">
            <a:extLst>
              <a:ext uri="{FF2B5EF4-FFF2-40B4-BE49-F238E27FC236}">
                <a16:creationId xmlns:a16="http://schemas.microsoft.com/office/drawing/2014/main" id="{73990D2B-8A75-A983-3798-741822EB9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3412" y="4774694"/>
            <a:ext cx="1555632" cy="16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1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13469-53B6-C1B3-8526-3620BD5A5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23" y="1325461"/>
            <a:ext cx="10515600" cy="4843113"/>
          </a:xfrm>
        </p:spPr>
        <p:txBody>
          <a:bodyPr/>
          <a:lstStyle/>
          <a:p>
            <a:pPr marL="0" indent="0">
              <a:buNone/>
            </a:pPr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ΜΟΤΙΒΟΥ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(JPEG)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90FCD0-1DD8-A6C4-2287-86B54B9B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79" y="2042978"/>
            <a:ext cx="1562614" cy="125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1417A-2B43-DB66-AEE2-4D73890FA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351" y="2042978"/>
            <a:ext cx="1764893" cy="1249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8CADC-F6D0-8344-3344-7E69EB895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665" y="2072427"/>
            <a:ext cx="1786283" cy="1249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2C2207-B26F-38C9-3497-BECEEC2E53BC}"/>
              </a:ext>
            </a:extLst>
          </p:cNvPr>
          <p:cNvSpPr txBox="1"/>
          <p:nvPr/>
        </p:nvSpPr>
        <p:spPr>
          <a:xfrm>
            <a:off x="908395" y="3641254"/>
            <a:ext cx="400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ΧΡΩΜΑΤΙΚΟ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(JPEG)</a:t>
            </a:r>
          </a:p>
        </p:txBody>
      </p:sp>
      <p:pic>
        <p:nvPicPr>
          <p:cNvPr id="10" name="Εικόνα 7">
            <a:extLst>
              <a:ext uri="{FF2B5EF4-FFF2-40B4-BE49-F238E27FC236}">
                <a16:creationId xmlns:a16="http://schemas.microsoft.com/office/drawing/2014/main" id="{CDFAB1C7-7D77-2C4E-44CD-B5FF49020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009" y="4309274"/>
            <a:ext cx="2143125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60D8B-D219-FDC0-526A-F7B006705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54" y="4221591"/>
            <a:ext cx="213988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4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7">
            <a:extLst>
              <a:ext uri="{FF2B5EF4-FFF2-40B4-BE49-F238E27FC236}">
                <a16:creationId xmlns:a16="http://schemas.microsoft.com/office/drawing/2014/main" id="{60FBB075-6438-BDD7-F27A-28075C549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3" y="4073915"/>
            <a:ext cx="2907879" cy="26629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C15FD-51C0-7142-C9E9-3FE23CF2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483"/>
            <a:ext cx="10515600" cy="5409683"/>
          </a:xfrm>
        </p:spPr>
        <p:txBody>
          <a:bodyPr/>
          <a:lstStyle/>
          <a:p>
            <a:pPr marL="0" indent="0">
              <a:buNone/>
            </a:pPr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ΣΥΝΔΥΑΣΜΟΣ ΧΡΩΜΑΤΩΝ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(JPEG)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F551F6-16D8-A9B2-3B31-AC9088623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49" y="2111402"/>
            <a:ext cx="1800200" cy="103451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0C8263-D353-C477-2B30-95E46BB6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196" y="2072892"/>
            <a:ext cx="1855093" cy="1035462"/>
          </a:xfrm>
          <a:prstGeom prst="rect">
            <a:avLst/>
          </a:prstGeom>
        </p:spPr>
      </p:pic>
      <p:pic>
        <p:nvPicPr>
          <p:cNvPr id="7" name="Εικόνα 5">
            <a:extLst>
              <a:ext uri="{FF2B5EF4-FFF2-40B4-BE49-F238E27FC236}">
                <a16:creationId xmlns:a16="http://schemas.microsoft.com/office/drawing/2014/main" id="{878D362E-038B-E325-D9A1-EEE55FD81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549" y="2117313"/>
            <a:ext cx="1931246" cy="1028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B497D-1D75-04DC-7A7E-FFA18F1B1C08}"/>
              </a:ext>
            </a:extLst>
          </p:cNvPr>
          <p:cNvSpPr txBox="1"/>
          <p:nvPr/>
        </p:nvSpPr>
        <p:spPr>
          <a:xfrm>
            <a:off x="795327" y="3559257"/>
            <a:ext cx="8909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ΗΧΗΤΙΚΟ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(JPEG, MP3-max 2Mb)  NEW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2AAE1-2CB8-E3C3-4413-D2F5D22308CC}"/>
              </a:ext>
            </a:extLst>
          </p:cNvPr>
          <p:cNvSpPr txBox="1"/>
          <p:nvPr/>
        </p:nvSpPr>
        <p:spPr>
          <a:xfrm>
            <a:off x="795327" y="4122231"/>
            <a:ext cx="9882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Δεκτά μόνο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audio files </a:t>
            </a:r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αναπαραγωγής ήχου και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γραφικές αναπαραστάσεις ήχου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μουσική σημειογραφία</a:t>
            </a:r>
          </a:p>
        </p:txBody>
      </p:sp>
      <p:pic>
        <p:nvPicPr>
          <p:cNvPr id="13" name="Εικόνα 10">
            <a:extLst>
              <a:ext uri="{FF2B5EF4-FFF2-40B4-BE49-F238E27FC236}">
                <a16:creationId xmlns:a16="http://schemas.microsoft.com/office/drawing/2014/main" id="{CBAEFF35-7D95-623B-C235-9228E958B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859" y="4871874"/>
            <a:ext cx="187220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CE7F-4190-8C34-9AB3-6F905FA6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31"/>
            <a:ext cx="10515600" cy="5352176"/>
          </a:xfrm>
        </p:spPr>
        <p:txBody>
          <a:bodyPr/>
          <a:lstStyle/>
          <a:p>
            <a:pPr marL="0" indent="0">
              <a:buNone/>
            </a:pPr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ΚΙΝΗΣΗΣ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[MP4 (video), JPEG (</a:t>
            </a:r>
            <a:r>
              <a:rPr lang="el-G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σειρά διαδοχικών σταθερών εικόνων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 NEW</a:t>
            </a:r>
            <a:endParaRPr lang="en-US" dirty="0"/>
          </a:p>
        </p:txBody>
      </p:sp>
      <p:pic>
        <p:nvPicPr>
          <p:cNvPr id="5" name="Εικόνα 5">
            <a:extLst>
              <a:ext uri="{FF2B5EF4-FFF2-40B4-BE49-F238E27FC236}">
                <a16:creationId xmlns:a16="http://schemas.microsoft.com/office/drawing/2014/main" id="{E8A91617-80E1-5A8D-7C35-83DF04C2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88" y="2430836"/>
            <a:ext cx="4274808" cy="3419846"/>
          </a:xfrm>
          <a:prstGeom prst="rect">
            <a:avLst/>
          </a:prstGeom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49776598-5073-E7FB-3087-0C7F7E3A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367" y="1916032"/>
            <a:ext cx="5820583" cy="465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37021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1212</Words>
  <Application>Microsoft Macintosh PowerPoint</Application>
  <PresentationFormat>Widescreen</PresentationFormat>
  <Paragraphs>93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Cambria Math</vt:lpstr>
      <vt:lpstr>Murecho</vt:lpstr>
      <vt:lpstr>Wingdings</vt:lpstr>
      <vt:lpstr>Προσαρμοσμένη σχεδίαση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Microsoft Office User</cp:lastModifiedBy>
  <cp:revision>47</cp:revision>
  <dcterms:created xsi:type="dcterms:W3CDTF">2022-09-30T09:20:24Z</dcterms:created>
  <dcterms:modified xsi:type="dcterms:W3CDTF">2023-12-01T14:09:34Z</dcterms:modified>
</cp:coreProperties>
</file>