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4" r:id="rId5"/>
    <p:sldId id="268" r:id="rId6"/>
    <p:sldId id="265" r:id="rId7"/>
    <p:sldId id="269" r:id="rId8"/>
    <p:sldId id="266" r:id="rId9"/>
    <p:sldId id="267" r:id="rId10"/>
    <p:sldId id="258"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0" autoAdjust="0"/>
    <p:restoredTop sz="94660"/>
  </p:normalViewPr>
  <p:slideViewPr>
    <p:cSldViewPr snapToGrid="0">
      <p:cViewPr varScale="1">
        <p:scale>
          <a:sx n="81" d="100"/>
          <a:sy n="81" d="100"/>
        </p:scale>
        <p:origin x="-14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pic>
        <p:nvPicPr>
          <p:cNvPr id="2" name="Immagine 6">
            <a:extLst>
              <a:ext uri="{FF2B5EF4-FFF2-40B4-BE49-F238E27FC236}">
                <a16:creationId xmlns="" xmlns:a16="http://schemas.microsoft.com/office/drawing/2014/main" id="{B932F5E0-29AA-AC40-915E-9E178ACB74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770" r="17770"/>
          <a:stretch/>
        </p:blipFill>
        <p:spPr>
          <a:xfrm>
            <a:off x="-206431" y="1114866"/>
            <a:ext cx="12546117" cy="5920171"/>
          </a:xfrm>
          <a:prstGeom prst="rect">
            <a:avLst/>
          </a:prstGeom>
        </p:spPr>
      </p:pic>
    </p:spTree>
    <p:extLst>
      <p:ext uri="{BB962C8B-B14F-4D97-AF65-F5344CB8AC3E}">
        <p14:creationId xmlns:p14="http://schemas.microsoft.com/office/powerpoint/2010/main" val="371370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B5579DC-6D79-4350-95F6-00100965274A}" type="datetimeFigureOut">
              <a:rPr lang="el-GR" smtClean="0"/>
              <a:t>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8F70ABE-CC95-4770-B8EF-ECE7EBE133B4}" type="slidenum">
              <a:rPr lang="el-GR" smtClean="0"/>
              <a:t>‹#›</a:t>
            </a:fld>
            <a:endParaRPr lang="el-GR"/>
          </a:p>
        </p:txBody>
      </p:sp>
    </p:spTree>
    <p:extLst>
      <p:ext uri="{BB962C8B-B14F-4D97-AF65-F5344CB8AC3E}">
        <p14:creationId xmlns:p14="http://schemas.microsoft.com/office/powerpoint/2010/main" val="286929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B5579DC-6D79-4350-95F6-00100965274A}" type="datetimeFigureOut">
              <a:rPr lang="el-GR" smtClean="0"/>
              <a:t>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8F70ABE-CC95-4770-B8EF-ECE7EBE133B4}" type="slidenum">
              <a:rPr lang="el-GR" smtClean="0"/>
              <a:t>‹#›</a:t>
            </a:fld>
            <a:endParaRPr lang="el-GR"/>
          </a:p>
        </p:txBody>
      </p:sp>
    </p:spTree>
    <p:extLst>
      <p:ext uri="{BB962C8B-B14F-4D97-AF65-F5344CB8AC3E}">
        <p14:creationId xmlns:p14="http://schemas.microsoft.com/office/powerpoint/2010/main" val="427202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B5579DC-6D79-4350-95F6-00100965274A}" type="datetimeFigureOut">
              <a:rPr lang="el-GR" smtClean="0"/>
              <a:t>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8F70ABE-CC95-4770-B8EF-ECE7EBE133B4}" type="slidenum">
              <a:rPr lang="el-GR" smtClean="0"/>
              <a:t>‹#›</a:t>
            </a:fld>
            <a:endParaRPr lang="el-GR"/>
          </a:p>
        </p:txBody>
      </p:sp>
    </p:spTree>
    <p:extLst>
      <p:ext uri="{BB962C8B-B14F-4D97-AF65-F5344CB8AC3E}">
        <p14:creationId xmlns:p14="http://schemas.microsoft.com/office/powerpoint/2010/main" val="943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0B5579DC-6D79-4350-95F6-00100965274A}" type="datetimeFigureOut">
              <a:rPr lang="el-GR" smtClean="0"/>
              <a:t>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8F70ABE-CC95-4770-B8EF-ECE7EBE133B4}" type="slidenum">
              <a:rPr lang="el-GR" smtClean="0"/>
              <a:t>‹#›</a:t>
            </a:fld>
            <a:endParaRPr lang="el-GR"/>
          </a:p>
        </p:txBody>
      </p:sp>
    </p:spTree>
    <p:extLst>
      <p:ext uri="{BB962C8B-B14F-4D97-AF65-F5344CB8AC3E}">
        <p14:creationId xmlns:p14="http://schemas.microsoft.com/office/powerpoint/2010/main" val="103080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B5579DC-6D79-4350-95F6-00100965274A}" type="datetimeFigureOut">
              <a:rPr lang="el-GR" smtClean="0"/>
              <a:t>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8F70ABE-CC95-4770-B8EF-ECE7EBE133B4}" type="slidenum">
              <a:rPr lang="el-GR" smtClean="0"/>
              <a:t>‹#›</a:t>
            </a:fld>
            <a:endParaRPr lang="el-GR"/>
          </a:p>
        </p:txBody>
      </p:sp>
    </p:spTree>
    <p:extLst>
      <p:ext uri="{BB962C8B-B14F-4D97-AF65-F5344CB8AC3E}">
        <p14:creationId xmlns:p14="http://schemas.microsoft.com/office/powerpoint/2010/main" val="311857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0B5579DC-6D79-4350-95F6-00100965274A}" type="datetimeFigureOut">
              <a:rPr lang="el-GR" smtClean="0"/>
              <a:t>1/2/2024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8F70ABE-CC95-4770-B8EF-ECE7EBE133B4}" type="slidenum">
              <a:rPr lang="el-GR" smtClean="0"/>
              <a:t>‹#›</a:t>
            </a:fld>
            <a:endParaRPr lang="el-GR"/>
          </a:p>
        </p:txBody>
      </p:sp>
    </p:spTree>
    <p:extLst>
      <p:ext uri="{BB962C8B-B14F-4D97-AF65-F5344CB8AC3E}">
        <p14:creationId xmlns:p14="http://schemas.microsoft.com/office/powerpoint/2010/main" val="139747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0B5579DC-6D79-4350-95F6-00100965274A}" type="datetimeFigureOut">
              <a:rPr lang="el-GR" smtClean="0"/>
              <a:t>1/2/2024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8F70ABE-CC95-4770-B8EF-ECE7EBE133B4}" type="slidenum">
              <a:rPr lang="el-GR" smtClean="0"/>
              <a:t>‹#›</a:t>
            </a:fld>
            <a:endParaRPr lang="el-GR"/>
          </a:p>
        </p:txBody>
      </p:sp>
    </p:spTree>
    <p:extLst>
      <p:ext uri="{BB962C8B-B14F-4D97-AF65-F5344CB8AC3E}">
        <p14:creationId xmlns:p14="http://schemas.microsoft.com/office/powerpoint/2010/main" val="111610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B5579DC-6D79-4350-95F6-00100965274A}" type="datetimeFigureOut">
              <a:rPr lang="el-GR" smtClean="0"/>
              <a:t>1/2/2024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8F70ABE-CC95-4770-B8EF-ECE7EBE133B4}" type="slidenum">
              <a:rPr lang="el-GR" smtClean="0"/>
              <a:t>‹#›</a:t>
            </a:fld>
            <a:endParaRPr lang="el-GR"/>
          </a:p>
        </p:txBody>
      </p:sp>
    </p:spTree>
    <p:extLst>
      <p:ext uri="{BB962C8B-B14F-4D97-AF65-F5344CB8AC3E}">
        <p14:creationId xmlns:p14="http://schemas.microsoft.com/office/powerpoint/2010/main" val="310484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0B5579DC-6D79-4350-95F6-00100965274A}" type="datetimeFigureOut">
              <a:rPr lang="el-GR" smtClean="0"/>
              <a:t>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8F70ABE-CC95-4770-B8EF-ECE7EBE133B4}" type="slidenum">
              <a:rPr lang="el-GR" smtClean="0"/>
              <a:t>‹#›</a:t>
            </a:fld>
            <a:endParaRPr lang="el-GR"/>
          </a:p>
        </p:txBody>
      </p:sp>
    </p:spTree>
    <p:extLst>
      <p:ext uri="{BB962C8B-B14F-4D97-AF65-F5344CB8AC3E}">
        <p14:creationId xmlns:p14="http://schemas.microsoft.com/office/powerpoint/2010/main" val="114082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0B5579DC-6D79-4350-95F6-00100965274A}" type="datetimeFigureOut">
              <a:rPr lang="el-GR" smtClean="0"/>
              <a:t>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8F70ABE-CC95-4770-B8EF-ECE7EBE133B4}" type="slidenum">
              <a:rPr lang="el-GR" smtClean="0"/>
              <a:t>‹#›</a:t>
            </a:fld>
            <a:endParaRPr lang="el-GR"/>
          </a:p>
        </p:txBody>
      </p:sp>
    </p:spTree>
    <p:extLst>
      <p:ext uri="{BB962C8B-B14F-4D97-AF65-F5344CB8AC3E}">
        <p14:creationId xmlns:p14="http://schemas.microsoft.com/office/powerpoint/2010/main" val="125267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579DC-6D79-4350-95F6-00100965274A}" type="datetimeFigureOut">
              <a:rPr lang="el-GR" smtClean="0"/>
              <a:t>1/2/2024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70ABE-CC95-4770-B8EF-ECE7EBE133B4}" type="slidenum">
              <a:rPr lang="el-GR" smtClean="0"/>
              <a:t>‹#›</a:t>
            </a:fld>
            <a:endParaRPr lang="el-GR"/>
          </a:p>
        </p:txBody>
      </p:sp>
      <p:pic>
        <p:nvPicPr>
          <p:cNvPr id="8" name="Picture 10" descr="Logo&#10;&#10;Description automatically generated">
            <a:extLst>
              <a:ext uri="{FF2B5EF4-FFF2-40B4-BE49-F238E27FC236}">
                <a16:creationId xmlns="" xmlns:a16="http://schemas.microsoft.com/office/drawing/2014/main" id="{D46C17FC-9FA8-D746-978C-7E9FC4FE83A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738238" y="140645"/>
            <a:ext cx="2615562" cy="713224"/>
          </a:xfrm>
          <a:prstGeom prst="rect">
            <a:avLst/>
          </a:prstGeom>
        </p:spPr>
      </p:pic>
      <p:pic>
        <p:nvPicPr>
          <p:cNvPr id="9" name="Εικόνα 4">
            <a:extLst>
              <a:ext uri="{FF2B5EF4-FFF2-40B4-BE49-F238E27FC236}">
                <a16:creationId xmlns="" xmlns:a16="http://schemas.microsoft.com/office/drawing/2014/main" id="{1DC6E4ED-982C-4242-91ED-6AE6D094759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2509" y="-886332"/>
            <a:ext cx="2923309" cy="2923309"/>
          </a:xfrm>
          <a:prstGeom prst="rect">
            <a:avLst/>
          </a:prstGeom>
        </p:spPr>
      </p:pic>
    </p:spTree>
    <p:extLst>
      <p:ext uri="{BB962C8B-B14F-4D97-AF65-F5344CB8AC3E}">
        <p14:creationId xmlns:p14="http://schemas.microsoft.com/office/powerpoint/2010/main" val="3107704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8007" y="2128267"/>
            <a:ext cx="8757240" cy="1015663"/>
          </a:xfrm>
          <a:prstGeom prst="rect">
            <a:avLst/>
          </a:prstGeom>
          <a:noFill/>
        </p:spPr>
        <p:txBody>
          <a:bodyPr wrap="square" rtlCol="0">
            <a:spAutoFit/>
          </a:bodyPr>
          <a:lstStyle/>
          <a:p>
            <a:pPr algn="ctr"/>
            <a:r>
              <a:rPr lang="en-GB" sz="3000" b="1" dirty="0">
                <a:solidFill>
                  <a:schemeClr val="bg1"/>
                </a:solidFill>
                <a:latin typeface="Arial" panose="020B0604020202020204" pitchFamily="34" charset="0"/>
                <a:ea typeface="Murecho" panose="020B0003020204020204" pitchFamily="34" charset="-128"/>
                <a:cs typeface="Arial" panose="020B0604020202020204" pitchFamily="34" charset="0"/>
              </a:rPr>
              <a:t>OPPOSITION PROCEDURE BEFORE THE </a:t>
            </a:r>
            <a:r>
              <a:rPr lang="en-GB" sz="3000" b="1" dirty="0" smtClean="0">
                <a:solidFill>
                  <a:schemeClr val="bg1"/>
                </a:solidFill>
                <a:latin typeface="Arial" panose="020B0604020202020204" pitchFamily="34" charset="0"/>
                <a:ea typeface="Murecho" panose="020B0003020204020204" pitchFamily="34" charset="-128"/>
                <a:cs typeface="Arial" panose="020B0604020202020204" pitchFamily="34" charset="0"/>
              </a:rPr>
              <a:t>TRADE MARK </a:t>
            </a:r>
            <a:r>
              <a:rPr lang="en-GB" sz="3000" b="1" dirty="0">
                <a:solidFill>
                  <a:schemeClr val="bg1"/>
                </a:solidFill>
                <a:latin typeface="Arial" panose="020B0604020202020204" pitchFamily="34" charset="0"/>
                <a:ea typeface="Murecho" panose="020B0003020204020204" pitchFamily="34" charset="-128"/>
                <a:cs typeface="Arial" panose="020B0604020202020204" pitchFamily="34" charset="0"/>
              </a:rPr>
              <a:t>ADMINISTRATIVE COMMITTEES </a:t>
            </a:r>
          </a:p>
        </p:txBody>
      </p:sp>
      <p:sp>
        <p:nvSpPr>
          <p:cNvPr id="6" name="TextBox 5"/>
          <p:cNvSpPr txBox="1"/>
          <p:nvPr/>
        </p:nvSpPr>
        <p:spPr>
          <a:xfrm>
            <a:off x="3355437" y="3659452"/>
            <a:ext cx="5474781" cy="830997"/>
          </a:xfrm>
          <a:prstGeom prst="rect">
            <a:avLst/>
          </a:prstGeom>
          <a:noFill/>
        </p:spPr>
        <p:txBody>
          <a:bodyPr wrap="square" rtlCol="0">
            <a:spAutoFit/>
          </a:bodyPr>
          <a:lstStyle/>
          <a:p>
            <a:pPr algn="ctr"/>
            <a:r>
              <a:rPr lang="en-GB" sz="2400" b="1">
                <a:solidFill>
                  <a:schemeClr val="bg1"/>
                </a:solidFill>
                <a:latin typeface="Arial" panose="020B0604020202020204" pitchFamily="34" charset="0"/>
                <a:ea typeface="Murecho" panose="020B0003020204020204" pitchFamily="34" charset="-128"/>
                <a:cs typeface="Arial" panose="020B0604020202020204" pitchFamily="34" charset="0"/>
              </a:rPr>
              <a:t>MIKELA MARKAKI </a:t>
            </a:r>
          </a:p>
          <a:p>
            <a:pPr algn="ctr"/>
            <a:r>
              <a:rPr lang="en-GB" b="1">
                <a:solidFill>
                  <a:schemeClr val="bg1"/>
                </a:solidFill>
                <a:latin typeface="Arial" panose="020B0604020202020204" pitchFamily="34" charset="0"/>
                <a:ea typeface="Murecho" panose="020B0003020204020204" pitchFamily="34" charset="-128"/>
                <a:cs typeface="Arial" panose="020B0604020202020204" pitchFamily="34" charset="0"/>
              </a:rPr>
              <a:t>LAWYER - ASSOCIATE OF OBI</a:t>
            </a:r>
          </a:p>
        </p:txBody>
      </p:sp>
      <p:pic>
        <p:nvPicPr>
          <p:cNvPr id="12" name="Picture 10" descr="Logo&#10;&#10;Description automatically generated">
            <a:extLst>
              <a:ext uri="{FF2B5EF4-FFF2-40B4-BE49-F238E27FC236}">
                <a16:creationId xmlns="" xmlns:a16="http://schemas.microsoft.com/office/drawing/2014/main" id="{6ED6E133-D54E-5A4B-853E-F48A77F343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8238" y="140645"/>
            <a:ext cx="2615562" cy="713224"/>
          </a:xfrm>
          <a:prstGeom prst="rect">
            <a:avLst/>
          </a:prstGeom>
        </p:spPr>
      </p:pic>
      <p:pic>
        <p:nvPicPr>
          <p:cNvPr id="14" name="Εικόνα 4">
            <a:extLst>
              <a:ext uri="{FF2B5EF4-FFF2-40B4-BE49-F238E27FC236}">
                <a16:creationId xmlns="" xmlns:a16="http://schemas.microsoft.com/office/drawing/2014/main" id="{704AEA4F-CB8D-CB47-977E-A4A9AA982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09" y="-886332"/>
            <a:ext cx="2923309" cy="2923309"/>
          </a:xfrm>
          <a:prstGeom prst="rect">
            <a:avLst/>
          </a:prstGeom>
        </p:spPr>
      </p:pic>
      <p:sp>
        <p:nvSpPr>
          <p:cNvPr id="18" name="TextBox 17">
            <a:extLst>
              <a:ext uri="{FF2B5EF4-FFF2-40B4-BE49-F238E27FC236}">
                <a16:creationId xmlns="" xmlns:a16="http://schemas.microsoft.com/office/drawing/2014/main" id="{55B3BCA0-4E42-4449-A520-54D964349EBC}"/>
              </a:ext>
            </a:extLst>
          </p:cNvPr>
          <p:cNvSpPr txBox="1"/>
          <p:nvPr/>
        </p:nvSpPr>
        <p:spPr>
          <a:xfrm>
            <a:off x="8738238" y="6265600"/>
            <a:ext cx="1864426" cy="369332"/>
          </a:xfrm>
          <a:prstGeom prst="rect">
            <a:avLst/>
          </a:prstGeom>
          <a:noFill/>
        </p:spPr>
        <p:txBody>
          <a:bodyPr wrap="square" rtlCol="0">
            <a:spAutoFit/>
          </a:bodyPr>
          <a:lstStyle/>
          <a:p>
            <a:pPr algn="r"/>
            <a:r>
              <a:rPr lang="en-GB" b="1">
                <a:solidFill>
                  <a:schemeClr val="bg1"/>
                </a:solidFill>
                <a:latin typeface="+mj-lt"/>
                <a:ea typeface="Murecho" panose="020B0003020204020204" pitchFamily="34" charset="-128"/>
                <a:cs typeface="Murecho" panose="020B0003020204020204" pitchFamily="34" charset="-128"/>
              </a:rPr>
              <a:t>www.obi.gr</a:t>
            </a:r>
          </a:p>
        </p:txBody>
      </p:sp>
      <p:sp>
        <p:nvSpPr>
          <p:cNvPr id="19" name="Ορθογώνιο 14">
            <a:extLst>
              <a:ext uri="{FF2B5EF4-FFF2-40B4-BE49-F238E27FC236}">
                <a16:creationId xmlns="" xmlns:a16="http://schemas.microsoft.com/office/drawing/2014/main" id="{2CD1BE0A-3D0D-0341-967D-C2C4F7C928AC}"/>
              </a:ext>
            </a:extLst>
          </p:cNvPr>
          <p:cNvSpPr/>
          <p:nvPr/>
        </p:nvSpPr>
        <p:spPr>
          <a:xfrm>
            <a:off x="1350874" y="6057851"/>
            <a:ext cx="1904944" cy="784830"/>
          </a:xfrm>
          <a:prstGeom prst="rect">
            <a:avLst/>
          </a:prstGeom>
        </p:spPr>
        <p:txBody>
          <a:bodyPr wrap="none">
            <a:spAutoFit/>
          </a:bodyPr>
          <a:lstStyle/>
          <a:p>
            <a:pPr algn="ctr"/>
            <a:r>
              <a:rPr lang="en-GB" b="1">
                <a:solidFill>
                  <a:schemeClr val="bg1"/>
                </a:solidFill>
                <a:latin typeface="+mj-lt"/>
              </a:rPr>
              <a:t>Τ.</a:t>
            </a:r>
            <a:r>
              <a:rPr lang="en-GB">
                <a:solidFill>
                  <a:schemeClr val="bg1"/>
                </a:solidFill>
                <a:latin typeface="+mj-lt"/>
              </a:rPr>
              <a:t> 210 618 3500</a:t>
            </a:r>
          </a:p>
          <a:p>
            <a:pPr algn="ctr"/>
            <a:r>
              <a:rPr lang="en-GB" b="1">
                <a:solidFill>
                  <a:schemeClr val="bg1"/>
                </a:solidFill>
                <a:latin typeface="+mj-lt"/>
                <a:ea typeface="Murecho" panose="020B0003020204020204" pitchFamily="34" charset="-128"/>
                <a:cs typeface="Murecho" panose="020B0003020204020204" pitchFamily="34" charset="-128"/>
              </a:rPr>
              <a:t>email:</a:t>
            </a:r>
            <a:r>
              <a:rPr lang="en-GB">
                <a:solidFill>
                  <a:schemeClr val="bg1"/>
                </a:solidFill>
                <a:latin typeface="+mj-lt"/>
                <a:ea typeface="Murecho" panose="020B0003020204020204" pitchFamily="34" charset="-128"/>
                <a:cs typeface="Murecho" panose="020B0003020204020204" pitchFamily="34" charset="-128"/>
              </a:rPr>
              <a:t> info@obi.gr</a:t>
            </a:r>
          </a:p>
          <a:p>
            <a:pPr algn="ctr"/>
            <a:endParaRPr lang="el-GR" sz="900" dirty="0">
              <a:solidFill>
                <a:schemeClr val="bg1"/>
              </a:solidFill>
              <a:latin typeface="+mj-lt"/>
            </a:endParaRPr>
          </a:p>
        </p:txBody>
      </p:sp>
      <p:sp>
        <p:nvSpPr>
          <p:cNvPr id="20" name="Ορθογώνιο 15">
            <a:extLst>
              <a:ext uri="{FF2B5EF4-FFF2-40B4-BE49-F238E27FC236}">
                <a16:creationId xmlns="" xmlns:a16="http://schemas.microsoft.com/office/drawing/2014/main" id="{1AB89337-3883-D141-B400-94441C2C223C}"/>
              </a:ext>
            </a:extLst>
          </p:cNvPr>
          <p:cNvSpPr/>
          <p:nvPr/>
        </p:nvSpPr>
        <p:spPr>
          <a:xfrm>
            <a:off x="4079544" y="5994819"/>
            <a:ext cx="4028758" cy="769441"/>
          </a:xfrm>
          <a:prstGeom prst="rect">
            <a:avLst/>
          </a:prstGeom>
        </p:spPr>
        <p:txBody>
          <a:bodyPr wrap="square">
            <a:spAutoFit/>
          </a:bodyPr>
          <a:lstStyle/>
          <a:p>
            <a:pPr algn="ctr"/>
            <a:r>
              <a:rPr lang="en-GB" sz="2200" i="1">
                <a:solidFill>
                  <a:schemeClr val="bg1"/>
                </a:solidFill>
                <a:ea typeface="Murecho" panose="020B0003020204020204" pitchFamily="34" charset="-128"/>
                <a:cs typeface="Murecho" panose="020B0003020204020204" pitchFamily="34" charset="-128"/>
              </a:rPr>
              <a:t> G. Stavroulaki 5</a:t>
            </a:r>
          </a:p>
          <a:p>
            <a:pPr algn="ctr"/>
            <a:r>
              <a:rPr lang="en-GB" sz="2200" i="1">
                <a:solidFill>
                  <a:schemeClr val="bg1"/>
                </a:solidFill>
                <a:ea typeface="Murecho" panose="020B0003020204020204" pitchFamily="34" charset="-128"/>
                <a:cs typeface="Murecho" panose="020B0003020204020204" pitchFamily="34" charset="-128"/>
              </a:rPr>
              <a:t> 151 25 Paradeisos Amarousiou</a:t>
            </a:r>
          </a:p>
        </p:txBody>
      </p:sp>
    </p:spTree>
    <p:extLst>
      <p:ext uri="{BB962C8B-B14F-4D97-AF65-F5344CB8AC3E}">
        <p14:creationId xmlns:p14="http://schemas.microsoft.com/office/powerpoint/2010/main" val="218389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4162" y="1468083"/>
            <a:ext cx="1807028" cy="1807028"/>
          </a:xfrm>
          <a:prstGeom prst="rect">
            <a:avLst/>
          </a:prstGeom>
        </p:spPr>
      </p:pic>
      <p:sp>
        <p:nvSpPr>
          <p:cNvPr id="5" name="TextBox 4"/>
          <p:cNvSpPr txBox="1"/>
          <p:nvPr/>
        </p:nvSpPr>
        <p:spPr>
          <a:xfrm>
            <a:off x="4152482" y="3270446"/>
            <a:ext cx="4109015" cy="1631216"/>
          </a:xfrm>
          <a:prstGeom prst="rect">
            <a:avLst/>
          </a:prstGeom>
          <a:noFill/>
        </p:spPr>
        <p:txBody>
          <a:bodyPr wrap="square" rtlCol="0">
            <a:spAutoFit/>
          </a:bodyPr>
          <a:lstStyle/>
          <a:p>
            <a:pPr algn="ctr"/>
            <a:r>
              <a:rPr lang="en-GB" sz="5000">
                <a:solidFill>
                  <a:schemeClr val="tx1">
                    <a:lumMod val="85000"/>
                    <a:lumOff val="15000"/>
                  </a:schemeClr>
                </a:solidFill>
                <a:latin typeface="Arial" panose="020B0604020202020204" pitchFamily="34" charset="0"/>
                <a:ea typeface="Murecho" panose="020B0003020204020204" pitchFamily="34" charset="-128"/>
                <a:cs typeface="Arial" panose="020B0604020202020204" pitchFamily="34" charset="0"/>
              </a:rPr>
              <a:t>THANK YOU</a:t>
            </a:r>
          </a:p>
        </p:txBody>
      </p:sp>
      <p:sp>
        <p:nvSpPr>
          <p:cNvPr id="7" name="TextBox 6">
            <a:extLst>
              <a:ext uri="{FF2B5EF4-FFF2-40B4-BE49-F238E27FC236}">
                <a16:creationId xmlns="" xmlns:a16="http://schemas.microsoft.com/office/drawing/2014/main" id="{CAE51943-103F-AC40-8E88-0657E5DC9D7F}"/>
              </a:ext>
            </a:extLst>
          </p:cNvPr>
          <p:cNvSpPr txBox="1"/>
          <p:nvPr/>
        </p:nvSpPr>
        <p:spPr>
          <a:xfrm>
            <a:off x="9365423" y="6188656"/>
            <a:ext cx="1864426" cy="276999"/>
          </a:xfrm>
          <a:prstGeom prst="rect">
            <a:avLst/>
          </a:prstGeom>
          <a:noFill/>
        </p:spPr>
        <p:txBody>
          <a:bodyPr wrap="square" rtlCol="0">
            <a:spAutoFit/>
          </a:bodyPr>
          <a:lstStyle/>
          <a:p>
            <a:pPr algn="r"/>
            <a:r>
              <a:rPr lang="en-GB" sz="1200" b="1">
                <a:latin typeface="+mj-lt"/>
                <a:ea typeface="Murecho" panose="020B0003020204020204" pitchFamily="34" charset="-128"/>
                <a:cs typeface="Murecho" panose="020B0003020204020204" pitchFamily="34" charset="-128"/>
              </a:rPr>
              <a:t>www.obi.gr</a:t>
            </a:r>
          </a:p>
        </p:txBody>
      </p:sp>
      <p:sp>
        <p:nvSpPr>
          <p:cNvPr id="8" name="Ορθογώνιο 14">
            <a:extLst>
              <a:ext uri="{FF2B5EF4-FFF2-40B4-BE49-F238E27FC236}">
                <a16:creationId xmlns="" xmlns:a16="http://schemas.microsoft.com/office/drawing/2014/main" id="{FA6A5895-6FAC-6042-AD63-BE999C2627AE}"/>
              </a:ext>
            </a:extLst>
          </p:cNvPr>
          <p:cNvSpPr/>
          <p:nvPr/>
        </p:nvSpPr>
        <p:spPr>
          <a:xfrm>
            <a:off x="790339" y="6070506"/>
            <a:ext cx="1327736" cy="600164"/>
          </a:xfrm>
          <a:prstGeom prst="rect">
            <a:avLst/>
          </a:prstGeom>
        </p:spPr>
        <p:txBody>
          <a:bodyPr wrap="none">
            <a:spAutoFit/>
          </a:bodyPr>
          <a:lstStyle/>
          <a:p>
            <a:pPr algn="ctr"/>
            <a:r>
              <a:rPr lang="en-GB" sz="1200" b="1">
                <a:latin typeface="+mj-lt"/>
              </a:rPr>
              <a:t>Τ.</a:t>
            </a:r>
            <a:r>
              <a:rPr lang="en-GB" sz="1200">
                <a:latin typeface="+mj-lt"/>
              </a:rPr>
              <a:t> 210 618 3500</a:t>
            </a:r>
          </a:p>
          <a:p>
            <a:pPr algn="ctr"/>
            <a:r>
              <a:rPr lang="en-GB" sz="1200" b="1">
                <a:latin typeface="+mj-lt"/>
                <a:ea typeface="Murecho" panose="020B0003020204020204" pitchFamily="34" charset="-128"/>
                <a:cs typeface="Murecho" panose="020B0003020204020204" pitchFamily="34" charset="-128"/>
              </a:rPr>
              <a:t>email:</a:t>
            </a:r>
            <a:r>
              <a:rPr lang="en-GB" sz="1200">
                <a:latin typeface="+mj-lt"/>
                <a:ea typeface="Murecho" panose="020B0003020204020204" pitchFamily="34" charset="-128"/>
                <a:cs typeface="Murecho" panose="020B0003020204020204" pitchFamily="34" charset="-128"/>
              </a:rPr>
              <a:t> info@obi.gr</a:t>
            </a:r>
          </a:p>
          <a:p>
            <a:pPr algn="ctr"/>
            <a:endParaRPr lang="el-GR" sz="900" dirty="0">
              <a:latin typeface="+mj-lt"/>
            </a:endParaRPr>
          </a:p>
        </p:txBody>
      </p:sp>
      <p:sp>
        <p:nvSpPr>
          <p:cNvPr id="10" name="Ορθογώνιο 15">
            <a:extLst>
              <a:ext uri="{FF2B5EF4-FFF2-40B4-BE49-F238E27FC236}">
                <a16:creationId xmlns="" xmlns:a16="http://schemas.microsoft.com/office/drawing/2014/main" id="{2CD37A38-9FAD-2044-AE6F-8599DB8C2B0F}"/>
              </a:ext>
            </a:extLst>
          </p:cNvPr>
          <p:cNvSpPr/>
          <p:nvPr/>
        </p:nvSpPr>
        <p:spPr>
          <a:xfrm>
            <a:off x="4447988" y="5865490"/>
            <a:ext cx="3289682" cy="646331"/>
          </a:xfrm>
          <a:prstGeom prst="rect">
            <a:avLst/>
          </a:prstGeom>
        </p:spPr>
        <p:txBody>
          <a:bodyPr wrap="none">
            <a:spAutoFit/>
          </a:bodyPr>
          <a:lstStyle/>
          <a:p>
            <a:pPr algn="ctr"/>
            <a:r>
              <a:rPr lang="en-GB" i="1">
                <a:latin typeface="+mj-lt"/>
                <a:ea typeface="Murecho" panose="020B0003020204020204" pitchFamily="34" charset="-128"/>
                <a:cs typeface="Murecho" panose="020B0003020204020204" pitchFamily="34" charset="-128"/>
              </a:rPr>
              <a:t> G. Stavroulaki 5</a:t>
            </a:r>
          </a:p>
          <a:p>
            <a:pPr algn="ctr"/>
            <a:r>
              <a:rPr lang="en-GB" i="1">
                <a:latin typeface="+mj-lt"/>
                <a:ea typeface="Murecho" panose="020B0003020204020204" pitchFamily="34" charset="-128"/>
                <a:cs typeface="Murecho" panose="020B0003020204020204" pitchFamily="34" charset="-128"/>
              </a:rPr>
              <a:t> 151 25 Paradeisos Amarousiou</a:t>
            </a:r>
          </a:p>
        </p:txBody>
      </p:sp>
    </p:spTree>
    <p:extLst>
      <p:ext uri="{BB962C8B-B14F-4D97-AF65-F5344CB8AC3E}">
        <p14:creationId xmlns:p14="http://schemas.microsoft.com/office/powerpoint/2010/main" val="244382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BC0D52-E3D1-4A61-BA22-0E84E1611BEB}"/>
              </a:ext>
            </a:extLst>
          </p:cNvPr>
          <p:cNvSpPr>
            <a:spLocks noGrp="1"/>
          </p:cNvSpPr>
          <p:nvPr>
            <p:ph type="title"/>
          </p:nvPr>
        </p:nvSpPr>
        <p:spPr>
          <a:xfrm>
            <a:off x="838200" y="1070277"/>
            <a:ext cx="10515600" cy="1325563"/>
          </a:xfrm>
        </p:spPr>
        <p:txBody>
          <a:bodyPr>
            <a:normAutofit/>
          </a:bodyPr>
          <a:lstStyle/>
          <a:p>
            <a:pPr algn="ctr"/>
            <a:r>
              <a:rPr lang="en-GB" sz="4000" b="1">
                <a:solidFill>
                  <a:srgbClr val="C00000"/>
                </a:solidFill>
              </a:rPr>
              <a:t>INTRODUCTION</a:t>
            </a:r>
          </a:p>
        </p:txBody>
      </p:sp>
      <p:sp>
        <p:nvSpPr>
          <p:cNvPr id="3" name="Content Placeholder 2">
            <a:extLst>
              <a:ext uri="{FF2B5EF4-FFF2-40B4-BE49-F238E27FC236}">
                <a16:creationId xmlns="" xmlns:a16="http://schemas.microsoft.com/office/drawing/2014/main" id="{2AC85B6E-1E8C-4B51-9BCD-EBC1E223D25B}"/>
              </a:ext>
            </a:extLst>
          </p:cNvPr>
          <p:cNvSpPr>
            <a:spLocks noGrp="1"/>
          </p:cNvSpPr>
          <p:nvPr>
            <p:ph idx="1"/>
          </p:nvPr>
        </p:nvSpPr>
        <p:spPr>
          <a:xfrm>
            <a:off x="838200" y="2395840"/>
            <a:ext cx="10515600" cy="4635242"/>
          </a:xfrm>
        </p:spPr>
        <p:txBody>
          <a:bodyPr/>
          <a:lstStyle/>
          <a:p>
            <a:pPr lvl="0" algn="just">
              <a:buClr>
                <a:schemeClr val="accent1">
                  <a:lumMod val="75000"/>
                </a:schemeClr>
              </a:buClr>
            </a:pPr>
            <a:r>
              <a:rPr lang="en-GB" sz="1400" dirty="0">
                <a:latin typeface="Arial" panose="020B0604020202020204" pitchFamily="34" charset="0"/>
                <a:cs typeface="Arial" panose="020B0604020202020204" pitchFamily="34" charset="0"/>
              </a:rPr>
              <a:t>Opposition for the purpose of article 25 of L.  4679/2020 </a:t>
            </a:r>
            <a:r>
              <a:rPr lang="en-GB" sz="1400" b="1" dirty="0">
                <a:latin typeface="Arial" panose="020B0604020202020204" pitchFamily="34" charset="0"/>
                <a:cs typeface="Arial" panose="020B0604020202020204" pitchFamily="34" charset="0"/>
              </a:rPr>
              <a:t>is the remedy</a:t>
            </a:r>
            <a:r>
              <a:rPr lang="en-GB" sz="1400" dirty="0">
                <a:latin typeface="Arial" panose="020B0604020202020204" pitchFamily="34" charset="0"/>
                <a:cs typeface="Arial" panose="020B0604020202020204" pitchFamily="34" charset="0"/>
              </a:rPr>
              <a:t>, which challenges the decision of the Examiner of the </a:t>
            </a:r>
            <a:r>
              <a:rPr lang="en-GB" sz="1400" dirty="0" smtClean="0">
                <a:latin typeface="Arial" panose="020B0604020202020204" pitchFamily="34" charset="0"/>
                <a:cs typeface="Arial" panose="020B0604020202020204" pitchFamily="34" charset="0"/>
              </a:rPr>
              <a:t>Trade Mark </a:t>
            </a:r>
            <a:r>
              <a:rPr lang="en-GB" sz="1400" dirty="0">
                <a:latin typeface="Arial" panose="020B0604020202020204" pitchFamily="34" charset="0"/>
                <a:cs typeface="Arial" panose="020B0604020202020204" pitchFamily="34" charset="0"/>
              </a:rPr>
              <a:t>Service or the </a:t>
            </a:r>
            <a:r>
              <a:rPr lang="en-GB" sz="1400" dirty="0" smtClean="0">
                <a:latin typeface="Arial" panose="020B0604020202020204" pitchFamily="34" charset="0"/>
                <a:cs typeface="Arial" panose="020B0604020202020204" pitchFamily="34" charset="0"/>
              </a:rPr>
              <a:t>Trade Mark Administrative Committee or </a:t>
            </a:r>
            <a:r>
              <a:rPr lang="en-GB" sz="1400" dirty="0">
                <a:latin typeface="Arial" panose="020B0604020202020204" pitchFamily="34" charset="0"/>
                <a:cs typeface="Arial" panose="020B0604020202020204" pitchFamily="34" charset="0"/>
              </a:rPr>
              <a:t>the final decision of the Administrative Courts, which may, as the case may be, have accepted the </a:t>
            </a:r>
            <a:r>
              <a:rPr lang="en-GB" sz="1400" dirty="0" smtClean="0">
                <a:latin typeface="Arial" panose="020B0604020202020204" pitchFamily="34" charset="0"/>
                <a:cs typeface="Arial" panose="020B0604020202020204" pitchFamily="34" charset="0"/>
              </a:rPr>
              <a:t>Trade mark </a:t>
            </a:r>
            <a:r>
              <a:rPr lang="en-GB" sz="1400" dirty="0">
                <a:latin typeface="Arial" panose="020B0604020202020204" pitchFamily="34" charset="0"/>
                <a:cs typeface="Arial" panose="020B0604020202020204" pitchFamily="34" charset="0"/>
              </a:rPr>
              <a:t>Application, on the grounds that its registration </a:t>
            </a:r>
            <a:r>
              <a:rPr lang="en-GB" sz="1400" b="1" dirty="0">
                <a:latin typeface="Arial" panose="020B0604020202020204" pitchFamily="34" charset="0"/>
                <a:cs typeface="Arial" panose="020B0604020202020204" pitchFamily="34" charset="0"/>
              </a:rPr>
              <a:t>is precluded by one or more absolute grounds of refusal set forth in article 4 or relative grounds of article 5</a:t>
            </a:r>
            <a:r>
              <a:rPr lang="en-GB" sz="1400" dirty="0">
                <a:latin typeface="Arial" panose="020B0604020202020204" pitchFamily="34" charset="0"/>
                <a:cs typeface="Arial" panose="020B0604020202020204" pitchFamily="34" charset="0"/>
              </a:rPr>
              <a:t> of the above Law.  Opposition in essence constitutes a formal objection against the registration of a </a:t>
            </a:r>
            <a:r>
              <a:rPr lang="en-GB" sz="1400" dirty="0" smtClean="0">
                <a:latin typeface="Arial" panose="020B0604020202020204" pitchFamily="34" charset="0"/>
                <a:cs typeface="Arial" panose="020B0604020202020204" pitchFamily="34" charset="0"/>
              </a:rPr>
              <a:t>trade mark. </a:t>
            </a:r>
            <a:endParaRPr lang="en-GB" sz="1400" dirty="0">
              <a:latin typeface="Arial" panose="020B0604020202020204" pitchFamily="34" charset="0"/>
              <a:cs typeface="Arial" panose="020B0604020202020204" pitchFamily="34" charset="0"/>
            </a:endParaRPr>
          </a:p>
          <a:p>
            <a:pPr algn="just">
              <a:buClr>
                <a:schemeClr val="accent1">
                  <a:lumMod val="75000"/>
                </a:schemeClr>
              </a:buClr>
            </a:pPr>
            <a:endParaRPr lang="el-GR" sz="800" dirty="0">
              <a:latin typeface="Arial" panose="020B0604020202020204" pitchFamily="34" charset="0"/>
              <a:cs typeface="Arial" panose="020B0604020202020204" pitchFamily="34" charset="0"/>
            </a:endParaRPr>
          </a:p>
          <a:p>
            <a:pPr algn="just">
              <a:buClr>
                <a:schemeClr val="accent1">
                  <a:lumMod val="75000"/>
                </a:schemeClr>
              </a:buClr>
            </a:pPr>
            <a:r>
              <a:rPr lang="en-GB" sz="1400" dirty="0">
                <a:latin typeface="Arial" panose="020B0604020202020204" pitchFamily="34" charset="0"/>
                <a:cs typeface="Arial" panose="020B0604020202020204" pitchFamily="34" charset="0"/>
              </a:rPr>
              <a:t>The Opposition </a:t>
            </a:r>
            <a:r>
              <a:rPr lang="en-GB" sz="1400" b="1" dirty="0">
                <a:latin typeface="Arial" panose="020B0604020202020204" pitchFamily="34" charset="0"/>
                <a:cs typeface="Arial" panose="020B0604020202020204" pitchFamily="34" charset="0"/>
              </a:rPr>
              <a:t>is lodged by means of a document which is filed at the </a:t>
            </a:r>
            <a:r>
              <a:rPr lang="en-GB" sz="1400" b="1" dirty="0" smtClean="0">
                <a:latin typeface="Arial" panose="020B0604020202020204" pitchFamily="34" charset="0"/>
                <a:cs typeface="Arial" panose="020B0604020202020204" pitchFamily="34" charset="0"/>
              </a:rPr>
              <a:t>Trade Mark Service </a:t>
            </a:r>
            <a:r>
              <a:rPr lang="en-GB" sz="1400" dirty="0" smtClean="0">
                <a:latin typeface="Arial" panose="020B0604020202020204" pitchFamily="34" charset="0"/>
                <a:cs typeface="Arial" panose="020B0604020202020204" pitchFamily="34" charset="0"/>
              </a:rPr>
              <a:t>of </a:t>
            </a:r>
            <a:r>
              <a:rPr lang="en-GB" sz="1400" dirty="0">
                <a:latin typeface="Arial" panose="020B0604020202020204" pitchFamily="34" charset="0"/>
                <a:cs typeface="Arial" panose="020B0604020202020204" pitchFamily="34" charset="0"/>
              </a:rPr>
              <a:t>the Hellenic Industrial Property Organisation and is forwarded for examination </a:t>
            </a:r>
            <a:r>
              <a:rPr lang="en-GB" sz="1400" dirty="0" smtClean="0">
                <a:latin typeface="Arial" panose="020B0604020202020204" pitchFamily="34" charset="0"/>
                <a:cs typeface="Arial" panose="020B0604020202020204" pitchFamily="34" charset="0"/>
              </a:rPr>
              <a:t>of </a:t>
            </a:r>
            <a:r>
              <a:rPr lang="en-GB" sz="1400" dirty="0">
                <a:latin typeface="Arial" panose="020B0604020202020204" pitchFamily="34" charset="0"/>
                <a:cs typeface="Arial" panose="020B0604020202020204" pitchFamily="34" charset="0"/>
              </a:rPr>
              <a:t>the  </a:t>
            </a:r>
            <a:r>
              <a:rPr lang="en-GB" sz="1400" b="1" dirty="0" smtClean="0">
                <a:latin typeface="Arial" panose="020B0604020202020204" pitchFamily="34" charset="0"/>
                <a:cs typeface="Arial" panose="020B0604020202020204" pitchFamily="34" charset="0"/>
              </a:rPr>
              <a:t>Trade mark </a:t>
            </a:r>
            <a:r>
              <a:rPr lang="en-GB" sz="1400" b="1" dirty="0">
                <a:latin typeface="Arial" panose="020B0604020202020204" pitchFamily="34" charset="0"/>
                <a:cs typeface="Arial" panose="020B0604020202020204" pitchFamily="34" charset="0"/>
              </a:rPr>
              <a:t>Administrative Committee</a:t>
            </a:r>
            <a:r>
              <a:rPr lang="en-GB" sz="1400" dirty="0">
                <a:latin typeface="Arial" panose="020B0604020202020204" pitchFamily="34" charset="0"/>
                <a:cs typeface="Arial" panose="020B0604020202020204" pitchFamily="34" charset="0"/>
              </a:rPr>
              <a:t>, even if the </a:t>
            </a:r>
            <a:r>
              <a:rPr lang="en-GB" sz="1400" dirty="0" smtClean="0">
                <a:latin typeface="Arial" panose="020B0604020202020204" pitchFamily="34" charset="0"/>
                <a:cs typeface="Arial" panose="020B0604020202020204" pitchFamily="34" charset="0"/>
              </a:rPr>
              <a:t>Trade mark </a:t>
            </a:r>
            <a:r>
              <a:rPr lang="en-GB" sz="1400" dirty="0">
                <a:latin typeface="Arial" panose="020B0604020202020204" pitchFamily="34" charset="0"/>
                <a:cs typeface="Arial" panose="020B0604020202020204" pitchFamily="34" charset="0"/>
              </a:rPr>
              <a:t>Application was accepted by final decision of the Administrative Courts.   </a:t>
            </a:r>
          </a:p>
          <a:p>
            <a:pPr algn="just">
              <a:buClr>
                <a:schemeClr val="accent1">
                  <a:lumMod val="75000"/>
                </a:schemeClr>
              </a:buClr>
            </a:pPr>
            <a:endParaRPr lang="el-GR" sz="800" dirty="0">
              <a:latin typeface="Arial" panose="020B0604020202020204" pitchFamily="34" charset="0"/>
              <a:cs typeface="Arial" panose="020B0604020202020204" pitchFamily="34" charset="0"/>
            </a:endParaRPr>
          </a:p>
          <a:p>
            <a:pPr algn="just">
              <a:buClr>
                <a:schemeClr val="accent1">
                  <a:lumMod val="75000"/>
                </a:schemeClr>
              </a:buClr>
            </a:pPr>
            <a:r>
              <a:rPr lang="en-GB" sz="1400" dirty="0">
                <a:latin typeface="Arial" panose="020B0604020202020204" pitchFamily="34" charset="0"/>
                <a:cs typeface="Arial" panose="020B0604020202020204" pitchFamily="34" charset="0"/>
              </a:rPr>
              <a:t>The </a:t>
            </a:r>
            <a:r>
              <a:rPr lang="en-GB" sz="1400" b="1" dirty="0">
                <a:latin typeface="Arial" panose="020B0604020202020204" pitchFamily="34" charset="0"/>
                <a:cs typeface="Arial" panose="020B0604020202020204" pitchFamily="34" charset="0"/>
              </a:rPr>
              <a:t>purpose of exercising such remedy </a:t>
            </a:r>
            <a:r>
              <a:rPr lang="en-GB" sz="1400" dirty="0">
                <a:latin typeface="Arial" panose="020B0604020202020204" pitchFamily="34" charset="0"/>
                <a:cs typeface="Arial" panose="020B0604020202020204" pitchFamily="34" charset="0"/>
              </a:rPr>
              <a:t>is the </a:t>
            </a:r>
            <a:r>
              <a:rPr lang="en-GB" sz="1400" b="1" dirty="0">
                <a:latin typeface="Arial" panose="020B0604020202020204" pitchFamily="34" charset="0"/>
                <a:cs typeface="Arial" panose="020B0604020202020204" pitchFamily="34" charset="0"/>
              </a:rPr>
              <a:t>fullest protection of the proprietor of the earlier right</a:t>
            </a:r>
            <a:r>
              <a:rPr lang="en-GB" sz="1400" dirty="0">
                <a:latin typeface="Arial" panose="020B0604020202020204" pitchFamily="34" charset="0"/>
                <a:cs typeface="Arial" panose="020B0604020202020204" pitchFamily="34" charset="0"/>
              </a:rPr>
              <a:t>, with respect to the relative grounds of refusal that is set forth in article 5 of Law 4679/2020, as well as the protection of any </a:t>
            </a:r>
            <a:r>
              <a:rPr lang="en-GB" sz="1400" b="1" dirty="0">
                <a:latin typeface="Arial" panose="020B0604020202020204" pitchFamily="34" charset="0"/>
                <a:cs typeface="Arial" panose="020B0604020202020204" pitchFamily="34" charset="0"/>
              </a:rPr>
              <a:t>natural or legal person </a:t>
            </a:r>
            <a:r>
              <a:rPr lang="en-GB" sz="1400" dirty="0">
                <a:latin typeface="Arial" panose="020B0604020202020204" pitchFamily="34" charset="0"/>
                <a:cs typeface="Arial" panose="020B0604020202020204" pitchFamily="34" charset="0"/>
              </a:rPr>
              <a:t>with respect to the absolute grounds of refusal set forth in article 4 of the same law. In this sense, the relative grounds for refusal </a:t>
            </a:r>
            <a:r>
              <a:rPr lang="en-GB" sz="1400" b="1" dirty="0">
                <a:latin typeface="Arial" panose="020B0604020202020204" pitchFamily="34" charset="0"/>
                <a:cs typeface="Arial" panose="020B0604020202020204" pitchFamily="34" charset="0"/>
              </a:rPr>
              <a:t>aim to protect earlier rights</a:t>
            </a:r>
            <a:r>
              <a:rPr lang="en-GB" sz="1400" dirty="0">
                <a:latin typeface="Arial" panose="020B0604020202020204" pitchFamily="34" charset="0"/>
                <a:cs typeface="Arial" panose="020B0604020202020204" pitchFamily="34" charset="0"/>
              </a:rPr>
              <a:t>, while absolute grounds of refusal aim, first and foremost, to </a:t>
            </a:r>
            <a:r>
              <a:rPr lang="en-GB" sz="1400" b="1" dirty="0">
                <a:latin typeface="Arial" panose="020B0604020202020204" pitchFamily="34" charset="0"/>
                <a:cs typeface="Arial" panose="020B0604020202020204" pitchFamily="34" charset="0"/>
              </a:rPr>
              <a:t>ensure free competition </a:t>
            </a:r>
            <a:r>
              <a:rPr lang="en-GB" sz="1400" dirty="0">
                <a:latin typeface="Arial" panose="020B0604020202020204" pitchFamily="34" charset="0"/>
                <a:cs typeface="Arial" panose="020B0604020202020204" pitchFamily="34" charset="0"/>
              </a:rPr>
              <a:t>and to avert the possibility of registering the </a:t>
            </a:r>
            <a:r>
              <a:rPr lang="en-GB" sz="1400" dirty="0" smtClean="0">
                <a:latin typeface="Arial" panose="020B0604020202020204" pitchFamily="34" charset="0"/>
                <a:cs typeface="Arial" panose="020B0604020202020204" pitchFamily="34" charset="0"/>
              </a:rPr>
              <a:t>trade mark </a:t>
            </a:r>
            <a:r>
              <a:rPr lang="en-GB" sz="1400" dirty="0">
                <a:latin typeface="Arial" panose="020B0604020202020204" pitchFamily="34" charset="0"/>
                <a:cs typeface="Arial" panose="020B0604020202020204" pitchFamily="34" charset="0"/>
              </a:rPr>
              <a:t>and therefore </a:t>
            </a:r>
            <a:r>
              <a:rPr lang="en-GB" sz="1400" b="1" dirty="0">
                <a:latin typeface="Arial" panose="020B0604020202020204" pitchFamily="34" charset="0"/>
                <a:cs typeface="Arial" panose="020B0604020202020204" pitchFamily="34" charset="0"/>
              </a:rPr>
              <a:t>to monopolise an indication that all the competitors need to use. </a:t>
            </a:r>
            <a:r>
              <a:rPr lang="en-GB"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43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BC0D52-E3D1-4A61-BA22-0E84E1611BEB}"/>
              </a:ext>
            </a:extLst>
          </p:cNvPr>
          <p:cNvSpPr>
            <a:spLocks noGrp="1"/>
          </p:cNvSpPr>
          <p:nvPr>
            <p:ph type="title"/>
          </p:nvPr>
        </p:nvSpPr>
        <p:spPr>
          <a:xfrm>
            <a:off x="838200" y="1111744"/>
            <a:ext cx="10515600" cy="893246"/>
          </a:xfrm>
        </p:spPr>
        <p:txBody>
          <a:bodyPr>
            <a:normAutofit/>
          </a:bodyPr>
          <a:lstStyle/>
          <a:p>
            <a:pPr algn="ctr"/>
            <a:r>
              <a:rPr lang="en-GB" sz="4000" dirty="0">
                <a:solidFill>
                  <a:srgbClr val="C00000"/>
                </a:solidFill>
                <a:latin typeface="Calibri" panose="020F0502020204030204" pitchFamily="34" charset="0"/>
                <a:cs typeface="Arial" panose="020B0604020202020204" pitchFamily="34" charset="0"/>
              </a:rPr>
              <a:t>MAIN GROUNDS FOR FILING FOR OPPOSITION </a:t>
            </a:r>
          </a:p>
        </p:txBody>
      </p:sp>
      <p:sp>
        <p:nvSpPr>
          <p:cNvPr id="3" name="Content Placeholder 2">
            <a:extLst>
              <a:ext uri="{FF2B5EF4-FFF2-40B4-BE49-F238E27FC236}">
                <a16:creationId xmlns="" xmlns:a16="http://schemas.microsoft.com/office/drawing/2014/main" id="{2AC85B6E-1E8C-4B51-9BCD-EBC1E223D25B}"/>
              </a:ext>
            </a:extLst>
          </p:cNvPr>
          <p:cNvSpPr>
            <a:spLocks noGrp="1"/>
          </p:cNvSpPr>
          <p:nvPr>
            <p:ph idx="1"/>
          </p:nvPr>
        </p:nvSpPr>
        <p:spPr>
          <a:xfrm>
            <a:off x="501185" y="1809048"/>
            <a:ext cx="11189629" cy="4844935"/>
          </a:xfrm>
        </p:spPr>
        <p:txBody>
          <a:bodyPr>
            <a:noAutofit/>
          </a:bodyPr>
          <a:lstStyle/>
          <a:p>
            <a:pPr marL="0" lvl="0" indent="0" algn="just">
              <a:spcBef>
                <a:spcPts val="0"/>
              </a:spcBef>
              <a:buNone/>
            </a:pPr>
            <a:endParaRPr lang="el-GR" sz="12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200" dirty="0">
                <a:latin typeface="Arial" panose="020B0604020202020204" pitchFamily="34" charset="0"/>
                <a:cs typeface="Arial" panose="020B0604020202020204" pitchFamily="34" charset="0"/>
              </a:rPr>
              <a:t>The </a:t>
            </a:r>
            <a:r>
              <a:rPr lang="en-GB" sz="1200" b="1" dirty="0">
                <a:latin typeface="Arial" panose="020B0604020202020204" pitchFamily="34" charset="0"/>
                <a:cs typeface="Arial" panose="020B0604020202020204" pitchFamily="34" charset="0"/>
              </a:rPr>
              <a:t>main grounds </a:t>
            </a:r>
            <a:r>
              <a:rPr lang="en-GB" sz="1200" dirty="0">
                <a:latin typeface="Arial" panose="020B0604020202020204" pitchFamily="34" charset="0"/>
                <a:cs typeface="Arial" panose="020B0604020202020204" pitchFamily="34" charset="0"/>
              </a:rPr>
              <a:t>for filing an Opposition relate to the </a:t>
            </a:r>
            <a:r>
              <a:rPr lang="en-GB" sz="1200" b="1" u="sng" dirty="0">
                <a:latin typeface="Arial" panose="020B0604020202020204" pitchFamily="34" charset="0"/>
                <a:cs typeface="Arial" panose="020B0604020202020204" pitchFamily="34" charset="0"/>
              </a:rPr>
              <a:t>likelihood of confusion</a:t>
            </a:r>
            <a:r>
              <a:rPr lang="en-GB" sz="1200" dirty="0">
                <a:latin typeface="Arial" panose="020B0604020202020204" pitchFamily="34" charset="0"/>
                <a:cs typeface="Arial" panose="020B0604020202020204" pitchFamily="34" charset="0"/>
              </a:rPr>
              <a:t> between the two </a:t>
            </a:r>
            <a:r>
              <a:rPr lang="en-GB" sz="1200" dirty="0" smtClean="0">
                <a:latin typeface="Arial" panose="020B0604020202020204" pitchFamily="34" charset="0"/>
                <a:cs typeface="Arial" panose="020B0604020202020204" pitchFamily="34" charset="0"/>
              </a:rPr>
              <a:t>trade marks </a:t>
            </a:r>
            <a:r>
              <a:rPr lang="en-GB" sz="1200" dirty="0">
                <a:latin typeface="Arial" panose="020B0604020202020204" pitchFamily="34" charset="0"/>
                <a:cs typeface="Arial" panose="020B0604020202020204" pitchFamily="34" charset="0"/>
              </a:rPr>
              <a:t>(relative grounds for refusal), as well as </a:t>
            </a:r>
            <a:r>
              <a:rPr lang="en-GB" sz="1200" b="1" u="sng" dirty="0">
                <a:latin typeface="Arial" panose="020B0604020202020204" pitchFamily="34" charset="0"/>
                <a:cs typeface="Arial" panose="020B0604020202020204" pitchFamily="34" charset="0"/>
              </a:rPr>
              <a:t>the existence of bad faith</a:t>
            </a:r>
            <a:r>
              <a:rPr lang="en-GB" sz="1200" dirty="0">
                <a:latin typeface="Arial" panose="020B0604020202020204" pitchFamily="34" charset="0"/>
                <a:cs typeface="Arial" panose="020B0604020202020204" pitchFamily="34" charset="0"/>
              </a:rPr>
              <a:t> (absolute grounds of refusal) on behalf of an applicant of a later </a:t>
            </a:r>
            <a:r>
              <a:rPr lang="en-GB" sz="1200" dirty="0" smtClean="0">
                <a:latin typeface="Arial" panose="020B0604020202020204" pitchFamily="34" charset="0"/>
                <a:cs typeface="Arial" panose="020B0604020202020204" pitchFamily="34" charset="0"/>
              </a:rPr>
              <a:t>trade mark. </a:t>
            </a:r>
            <a:r>
              <a:rPr lang="en-GB" sz="1200" dirty="0" smtClean="0">
                <a:solidFill>
                  <a:prstClr val="black"/>
                </a:solidFill>
                <a:latin typeface="Arial" panose="020B0604020202020204" pitchFamily="34" charset="0"/>
                <a:cs typeface="Arial" panose="020B0604020202020204" pitchFamily="34" charset="0"/>
              </a:rPr>
              <a:t> </a:t>
            </a:r>
            <a:endParaRPr lang="en-GB" sz="12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endParaRPr lang="el-GR" sz="12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400" i="1" dirty="0">
                <a:solidFill>
                  <a:prstClr val="black"/>
                </a:solidFill>
                <a:latin typeface="Arial" panose="020B0604020202020204" pitchFamily="34" charset="0"/>
                <a:cs typeface="Arial" panose="020B0604020202020204" pitchFamily="34" charset="0"/>
              </a:rPr>
              <a:t>Therefore, the proprietor of an earlier right, lodging the Opposition, </a:t>
            </a:r>
            <a:r>
              <a:rPr lang="en-GB" sz="1400" b="1" i="1" dirty="0">
                <a:solidFill>
                  <a:prstClr val="black"/>
                </a:solidFill>
                <a:latin typeface="Arial" panose="020B0604020202020204" pitchFamily="34" charset="0"/>
                <a:cs typeface="Arial" panose="020B0604020202020204" pitchFamily="34" charset="0"/>
              </a:rPr>
              <a:t>may hinder the registration of the sign</a:t>
            </a:r>
            <a:r>
              <a:rPr lang="en-GB" sz="1400" b="1" i="1" dirty="0" smtClean="0">
                <a:solidFill>
                  <a:prstClr val="black"/>
                </a:solidFill>
                <a:latin typeface="Arial" panose="020B0604020202020204" pitchFamily="34" charset="0"/>
                <a:cs typeface="Arial" panose="020B0604020202020204" pitchFamily="34" charset="0"/>
              </a:rPr>
              <a:t>:</a:t>
            </a:r>
            <a:endParaRPr lang="en-GB" sz="1400" i="1"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el-GR" sz="1200" dirty="0">
              <a:solidFill>
                <a:prstClr val="black"/>
              </a:solidFill>
              <a:latin typeface="Arial" panose="020B0604020202020204" pitchFamily="34" charset="0"/>
              <a:cs typeface="Arial" panose="020B0604020202020204" pitchFamily="34" charset="0"/>
            </a:endParaRPr>
          </a:p>
          <a:p>
            <a:pPr lvl="0" algn="just">
              <a:spcBef>
                <a:spcPts val="0"/>
              </a:spcBef>
              <a:buFont typeface="Courier New" panose="02070309020205020404" pitchFamily="49" charset="0"/>
              <a:buChar char="o"/>
            </a:pPr>
            <a:r>
              <a:rPr lang="en-GB" sz="1200" dirty="0">
                <a:solidFill>
                  <a:schemeClr val="tx2"/>
                </a:solidFill>
                <a:latin typeface="Arial" panose="020B0604020202020204" pitchFamily="34" charset="0"/>
                <a:cs typeface="Arial" panose="020B0604020202020204" pitchFamily="34" charset="0"/>
              </a:rPr>
              <a:t>if it is </a:t>
            </a:r>
            <a:r>
              <a:rPr lang="en-GB" sz="1200" b="1" dirty="0">
                <a:solidFill>
                  <a:schemeClr val="tx2"/>
                </a:solidFill>
                <a:latin typeface="Arial" panose="020B0604020202020204" pitchFamily="34" charset="0"/>
                <a:cs typeface="Arial" panose="020B0604020202020204" pitchFamily="34" charset="0"/>
              </a:rPr>
              <a:t>identical with the earlier trade mark or earlier right </a:t>
            </a:r>
            <a:r>
              <a:rPr lang="en-GB" sz="1200" dirty="0">
                <a:solidFill>
                  <a:schemeClr val="tx2"/>
                </a:solidFill>
                <a:latin typeface="Arial" panose="020B0604020202020204" pitchFamily="34" charset="0"/>
                <a:cs typeface="Arial" panose="020B0604020202020204" pitchFamily="34" charset="0"/>
              </a:rPr>
              <a:t>and </a:t>
            </a:r>
            <a:r>
              <a:rPr lang="en-GB" sz="1200" b="1" dirty="0">
                <a:solidFill>
                  <a:schemeClr val="tx2"/>
                </a:solidFill>
                <a:latin typeface="Arial" panose="020B0604020202020204" pitchFamily="34" charset="0"/>
                <a:cs typeface="Arial" panose="020B0604020202020204" pitchFamily="34" charset="0"/>
              </a:rPr>
              <a:t>the goods or services</a:t>
            </a:r>
            <a:r>
              <a:rPr lang="en-GB" sz="1200" dirty="0">
                <a:solidFill>
                  <a:schemeClr val="tx2"/>
                </a:solidFill>
                <a:latin typeface="Arial" panose="020B0604020202020204" pitchFamily="34" charset="0"/>
                <a:cs typeface="Arial" panose="020B0604020202020204" pitchFamily="34" charset="0"/>
              </a:rPr>
              <a:t> for which registration is applied for or registration effected are identical </a:t>
            </a:r>
            <a:r>
              <a:rPr lang="en-GB" sz="1200" b="1" dirty="0">
                <a:solidFill>
                  <a:schemeClr val="tx2"/>
                </a:solidFill>
                <a:latin typeface="Arial" panose="020B0604020202020204" pitchFamily="34" charset="0"/>
                <a:cs typeface="Arial" panose="020B0604020202020204" pitchFamily="34" charset="0"/>
              </a:rPr>
              <a:t>with the goods or services</a:t>
            </a:r>
            <a:r>
              <a:rPr lang="en-GB" sz="1200" dirty="0">
                <a:solidFill>
                  <a:schemeClr val="tx2"/>
                </a:solidFill>
                <a:latin typeface="Arial" panose="020B0604020202020204" pitchFamily="34" charset="0"/>
                <a:cs typeface="Arial" panose="020B0604020202020204" pitchFamily="34" charset="0"/>
              </a:rPr>
              <a:t> for which the earlier trade mark is protected;
</a:t>
            </a:r>
            <a:br>
              <a:rPr lang="en-GB" sz="1200" dirty="0">
                <a:solidFill>
                  <a:schemeClr val="tx2"/>
                </a:solidFill>
                <a:latin typeface="Arial" panose="020B0604020202020204" pitchFamily="34" charset="0"/>
                <a:cs typeface="Arial" panose="020B0604020202020204" pitchFamily="34" charset="0"/>
              </a:rPr>
            </a:br>
            <a:r>
              <a:rPr lang="en-GB" sz="1200" dirty="0">
                <a:solidFill>
                  <a:schemeClr val="tx2"/>
                </a:solidFill>
                <a:latin typeface="Arial" panose="020B0604020202020204" pitchFamily="34" charset="0"/>
                <a:cs typeface="Arial" panose="020B0604020202020204" pitchFamily="34" charset="0"/>
              </a:rPr>
              <a:t> </a:t>
            </a:r>
          </a:p>
          <a:p>
            <a:pPr lvl="0" algn="just">
              <a:spcBef>
                <a:spcPts val="0"/>
              </a:spcBef>
              <a:buFont typeface="Courier New" panose="02070309020205020404" pitchFamily="49" charset="0"/>
              <a:buChar char="o"/>
            </a:pPr>
            <a:endParaRPr lang="el-GR" sz="1200" dirty="0">
              <a:solidFill>
                <a:schemeClr val="tx2"/>
              </a:solidFill>
              <a:latin typeface="Arial" panose="020B0604020202020204" pitchFamily="34" charset="0"/>
              <a:cs typeface="Arial" panose="020B0604020202020204" pitchFamily="34" charset="0"/>
            </a:endParaRPr>
          </a:p>
          <a:p>
            <a:pPr lvl="0" algn="just">
              <a:spcBef>
                <a:spcPts val="0"/>
              </a:spcBef>
              <a:buFont typeface="Courier New" panose="02070309020205020404" pitchFamily="49" charset="0"/>
              <a:buChar char="o"/>
            </a:pPr>
            <a:r>
              <a:rPr lang="en-GB" sz="1200" dirty="0">
                <a:solidFill>
                  <a:schemeClr val="tx2"/>
                </a:solidFill>
                <a:latin typeface="Arial" panose="020B0604020202020204" pitchFamily="34" charset="0"/>
                <a:cs typeface="Arial" panose="020B0604020202020204" pitchFamily="34" charset="0"/>
              </a:rPr>
              <a:t>if, because of its identity with, or similarity to, the earlier trade mark and the identity or similarity of the goods or services covered by the trade marks </a:t>
            </a:r>
            <a:r>
              <a:rPr lang="en-GB" sz="1200" b="1" dirty="0">
                <a:solidFill>
                  <a:schemeClr val="tx2"/>
                </a:solidFill>
                <a:latin typeface="Arial" panose="020B0604020202020204" pitchFamily="34" charset="0"/>
                <a:cs typeface="Arial" panose="020B0604020202020204" pitchFamily="34" charset="0"/>
              </a:rPr>
              <a:t>there exists a likelihood of confusion on the part of the public and/or the likelihood of association of the businesses involved.</a:t>
            </a:r>
          </a:p>
          <a:p>
            <a:pPr lvl="0" algn="just">
              <a:spcBef>
                <a:spcPts val="0"/>
              </a:spcBef>
              <a:buFont typeface="Courier New" panose="02070309020205020404" pitchFamily="49" charset="0"/>
              <a:buChar char="o"/>
            </a:pPr>
            <a:endParaRPr lang="el-GR" sz="1200" dirty="0">
              <a:solidFill>
                <a:schemeClr val="tx2"/>
              </a:solidFill>
              <a:latin typeface="Arial" panose="020B0604020202020204" pitchFamily="34" charset="0"/>
              <a:cs typeface="Arial" panose="020B0604020202020204" pitchFamily="34" charset="0"/>
            </a:endParaRPr>
          </a:p>
          <a:p>
            <a:pPr lvl="0" algn="just">
              <a:spcBef>
                <a:spcPts val="0"/>
              </a:spcBef>
              <a:buFont typeface="Courier New" panose="02070309020205020404" pitchFamily="49" charset="0"/>
              <a:buChar char="o"/>
            </a:pPr>
            <a:r>
              <a:rPr lang="en-GB" sz="1200" dirty="0">
                <a:solidFill>
                  <a:schemeClr val="tx2"/>
                </a:solidFill>
                <a:latin typeface="Arial" panose="020B0604020202020204" pitchFamily="34" charset="0"/>
                <a:cs typeface="Arial" panose="020B0604020202020204" pitchFamily="34" charset="0"/>
              </a:rPr>
              <a:t>If the sign is identical with, or similar to, an earlier trade mark, </a:t>
            </a:r>
            <a:r>
              <a:rPr lang="en-GB" sz="1200" b="1" dirty="0">
                <a:solidFill>
                  <a:schemeClr val="tx2"/>
                </a:solidFill>
                <a:latin typeface="Arial" panose="020B0604020202020204" pitchFamily="34" charset="0"/>
                <a:cs typeface="Arial" panose="020B0604020202020204" pitchFamily="34" charset="0"/>
              </a:rPr>
              <a:t>which has a reputation</a:t>
            </a:r>
            <a:r>
              <a:rPr lang="en-GB" sz="1200" dirty="0">
                <a:solidFill>
                  <a:schemeClr val="tx2"/>
                </a:solidFill>
                <a:latin typeface="Arial" panose="020B0604020202020204" pitchFamily="34" charset="0"/>
                <a:cs typeface="Arial" panose="020B0604020202020204" pitchFamily="34" charset="0"/>
              </a:rPr>
              <a:t>, irrespective of whether the goods or services for which it is applied are identical with, similar to or not similar to those for which the earlier trade mark is registered, </a:t>
            </a:r>
            <a:r>
              <a:rPr lang="en-GB" sz="1200" dirty="0" smtClean="0">
                <a:solidFill>
                  <a:schemeClr val="tx2"/>
                </a:solidFill>
                <a:latin typeface="Arial" panose="020B0604020202020204" pitchFamily="34" charset="0"/>
                <a:cs typeface="Arial" panose="020B0604020202020204" pitchFamily="34" charset="0"/>
              </a:rPr>
              <a:t>and </a:t>
            </a:r>
            <a:r>
              <a:rPr lang="en-GB" sz="1200" dirty="0">
                <a:solidFill>
                  <a:schemeClr val="tx2"/>
                </a:solidFill>
                <a:latin typeface="Arial" panose="020B0604020202020204" pitchFamily="34" charset="0"/>
                <a:cs typeface="Arial" panose="020B0604020202020204" pitchFamily="34" charset="0"/>
              </a:rPr>
              <a:t>where the use without due cause of the trade mark applied for </a:t>
            </a:r>
            <a:r>
              <a:rPr lang="en-GB" sz="1200" b="1" dirty="0">
                <a:solidFill>
                  <a:schemeClr val="tx2"/>
                </a:solidFill>
                <a:latin typeface="Arial" panose="020B0604020202020204" pitchFamily="34" charset="0"/>
                <a:cs typeface="Arial" panose="020B0604020202020204" pitchFamily="34" charset="0"/>
              </a:rPr>
              <a:t>would take unfair advantage of</a:t>
            </a:r>
            <a:r>
              <a:rPr lang="en-GB" sz="1200" dirty="0">
                <a:solidFill>
                  <a:schemeClr val="tx2"/>
                </a:solidFill>
                <a:latin typeface="Arial" panose="020B0604020202020204" pitchFamily="34" charset="0"/>
                <a:cs typeface="Arial" panose="020B0604020202020204" pitchFamily="34" charset="0"/>
              </a:rPr>
              <a:t>, </a:t>
            </a:r>
            <a:r>
              <a:rPr lang="en-GB" sz="1200" b="1" dirty="0">
                <a:solidFill>
                  <a:schemeClr val="tx2"/>
                </a:solidFill>
                <a:latin typeface="Arial" panose="020B0604020202020204" pitchFamily="34" charset="0"/>
                <a:cs typeface="Arial" panose="020B0604020202020204" pitchFamily="34" charset="0"/>
              </a:rPr>
              <a:t>or be detrimental to,</a:t>
            </a:r>
            <a:r>
              <a:rPr lang="en-GB" sz="1200" dirty="0">
                <a:solidFill>
                  <a:schemeClr val="tx2"/>
                </a:solidFill>
                <a:latin typeface="Arial" panose="020B0604020202020204" pitchFamily="34" charset="0"/>
                <a:cs typeface="Arial" panose="020B0604020202020204" pitchFamily="34" charset="0"/>
              </a:rPr>
              <a:t> </a:t>
            </a:r>
            <a:r>
              <a:rPr lang="en-GB" sz="1200" b="1" dirty="0">
                <a:solidFill>
                  <a:schemeClr val="tx2"/>
                </a:solidFill>
                <a:latin typeface="Arial" panose="020B0604020202020204" pitchFamily="34" charset="0"/>
                <a:cs typeface="Arial" panose="020B0604020202020204" pitchFamily="34" charset="0"/>
              </a:rPr>
              <a:t>the distinctive character or the repute</a:t>
            </a:r>
            <a:r>
              <a:rPr lang="en-GB" sz="1200" dirty="0">
                <a:solidFill>
                  <a:schemeClr val="tx2"/>
                </a:solidFill>
                <a:latin typeface="Arial" panose="020B0604020202020204" pitchFamily="34" charset="0"/>
                <a:cs typeface="Arial" panose="020B0604020202020204" pitchFamily="34" charset="0"/>
              </a:rPr>
              <a:t> of the earlier trade mark.
</a:t>
            </a:r>
            <a:br>
              <a:rPr lang="en-GB" sz="1200" dirty="0">
                <a:solidFill>
                  <a:schemeClr val="tx2"/>
                </a:solidFill>
                <a:latin typeface="Arial" panose="020B0604020202020204" pitchFamily="34" charset="0"/>
                <a:cs typeface="Arial" panose="020B0604020202020204" pitchFamily="34" charset="0"/>
              </a:rPr>
            </a:br>
            <a:endParaRPr lang="en-GB" sz="1200" dirty="0">
              <a:solidFill>
                <a:schemeClr val="tx2"/>
              </a:solidFill>
              <a:latin typeface="Arial" panose="020B0604020202020204" pitchFamily="34" charset="0"/>
              <a:cs typeface="Arial" panose="020B0604020202020204" pitchFamily="34" charset="0"/>
            </a:endParaRPr>
          </a:p>
          <a:p>
            <a:pPr lvl="0" algn="just">
              <a:spcBef>
                <a:spcPts val="0"/>
              </a:spcBef>
              <a:buFont typeface="Wingdings" panose="05000000000000000000" pitchFamily="2" charset="2"/>
              <a:buChar char="q"/>
            </a:pPr>
            <a:endParaRPr lang="el-GR" sz="1200" dirty="0">
              <a:solidFill>
                <a:prstClr val="black"/>
              </a:solidFill>
              <a:latin typeface="Arial" panose="020B0604020202020204" pitchFamily="34" charset="0"/>
              <a:cs typeface="Arial" panose="020B0604020202020204" pitchFamily="34" charset="0"/>
            </a:endParaRPr>
          </a:p>
          <a:p>
            <a:pPr algn="just">
              <a:spcBef>
                <a:spcPts val="0"/>
              </a:spcBef>
              <a:buClr>
                <a:schemeClr val="accent1">
                  <a:lumMod val="75000"/>
                </a:schemeClr>
              </a:buClr>
            </a:pPr>
            <a:r>
              <a:rPr lang="en-GB" sz="1200" dirty="0">
                <a:latin typeface="Arial" panose="020B0604020202020204" pitchFamily="34" charset="0"/>
                <a:cs typeface="Arial" panose="020B0604020202020204" pitchFamily="34" charset="0"/>
              </a:rPr>
              <a:t>The existence of </a:t>
            </a:r>
            <a:r>
              <a:rPr lang="en-GB" sz="1200" b="1" dirty="0">
                <a:latin typeface="Arial" panose="020B0604020202020204" pitchFamily="34" charset="0"/>
                <a:cs typeface="Arial" panose="020B0604020202020204" pitchFamily="34" charset="0"/>
              </a:rPr>
              <a:t>bad faith </a:t>
            </a:r>
            <a:r>
              <a:rPr lang="en-GB" sz="1200" dirty="0">
                <a:latin typeface="Arial" panose="020B0604020202020204" pitchFamily="34" charset="0"/>
                <a:cs typeface="Arial" panose="020B0604020202020204" pitchFamily="34" charset="0"/>
              </a:rPr>
              <a:t>on behalf of an applicant of a later </a:t>
            </a:r>
            <a:r>
              <a:rPr lang="en-GB" sz="1200" dirty="0" smtClean="0">
                <a:latin typeface="Arial" panose="020B0604020202020204" pitchFamily="34" charset="0"/>
                <a:cs typeface="Arial" panose="020B0604020202020204" pitchFamily="34" charset="0"/>
              </a:rPr>
              <a:t>trade mark, </a:t>
            </a:r>
            <a:r>
              <a:rPr lang="en-GB" sz="1200" dirty="0">
                <a:latin typeface="Arial" panose="020B0604020202020204" pitchFamily="34" charset="0"/>
                <a:cs typeface="Arial" panose="020B0604020202020204" pitchFamily="34" charset="0"/>
              </a:rPr>
              <a:t>relates to the </a:t>
            </a:r>
            <a:r>
              <a:rPr lang="en-GB" sz="1200" b="1" dirty="0">
                <a:latin typeface="Arial" panose="020B0604020202020204" pitchFamily="34" charset="0"/>
                <a:cs typeface="Arial" panose="020B0604020202020204" pitchFamily="34" charset="0"/>
              </a:rPr>
              <a:t>motive of the applicant</a:t>
            </a:r>
            <a:r>
              <a:rPr lang="en-GB" sz="1200" dirty="0">
                <a:latin typeface="Arial" panose="020B0604020202020204" pitchFamily="34" charset="0"/>
                <a:cs typeface="Arial" panose="020B0604020202020204" pitchFamily="34" charset="0"/>
              </a:rPr>
              <a:t> and therefore contains a dose of subjectivity. 
</a:t>
            </a:r>
            <a:br>
              <a:rPr lang="en-GB" sz="1200" dirty="0">
                <a:latin typeface="Arial" panose="020B0604020202020204" pitchFamily="34" charset="0"/>
                <a:cs typeface="Arial" panose="020B0604020202020204" pitchFamily="34" charset="0"/>
              </a:rPr>
            </a:br>
            <a:r>
              <a:rPr lang="en-GB" sz="1200" dirty="0">
                <a:solidFill>
                  <a:prstClr val="black"/>
                </a:solidFill>
                <a:latin typeface="Arial" panose="020B0604020202020204" pitchFamily="34" charset="0"/>
                <a:cs typeface="Arial" panose="020B0604020202020204" pitchFamily="34" charset="0"/>
              </a:rPr>
              <a:t> This concept </a:t>
            </a:r>
            <a:r>
              <a:rPr lang="en-GB" sz="1200" b="1" dirty="0">
                <a:solidFill>
                  <a:prstClr val="black"/>
                </a:solidFill>
                <a:latin typeface="Arial" panose="020B0604020202020204" pitchFamily="34" charset="0"/>
                <a:cs typeface="Arial" panose="020B0604020202020204" pitchFamily="34" charset="0"/>
              </a:rPr>
              <a:t>implies a general knowledge</a:t>
            </a:r>
            <a:r>
              <a:rPr lang="en-GB" sz="1200" dirty="0">
                <a:solidFill>
                  <a:prstClr val="black"/>
                </a:solidFill>
                <a:latin typeface="Arial" panose="020B0604020202020204" pitchFamily="34" charset="0"/>
                <a:cs typeface="Arial" panose="020B0604020202020204" pitchFamily="34" charset="0"/>
              </a:rPr>
              <a:t>, </a:t>
            </a:r>
            <a:r>
              <a:rPr lang="en-GB" sz="1200" b="1" dirty="0">
                <a:solidFill>
                  <a:prstClr val="black"/>
                </a:solidFill>
                <a:latin typeface="Arial" panose="020B0604020202020204" pitchFamily="34" charset="0"/>
                <a:cs typeface="Arial" panose="020B0604020202020204" pitchFamily="34" charset="0"/>
              </a:rPr>
              <a:t>actual or </a:t>
            </a:r>
            <a:r>
              <a:rPr lang="en-GB" sz="1200" b="1" dirty="0" smtClean="0">
                <a:solidFill>
                  <a:prstClr val="black"/>
                </a:solidFill>
                <a:latin typeface="Arial" panose="020B0604020202020204" pitchFamily="34" charset="0"/>
                <a:cs typeface="Arial" panose="020B0604020202020204" pitchFamily="34" charset="0"/>
              </a:rPr>
              <a:t>substantiated</a:t>
            </a:r>
            <a:r>
              <a:rPr lang="en-GB" sz="1200" dirty="0">
                <a:solidFill>
                  <a:prstClr val="black"/>
                </a:solidFill>
                <a:latin typeface="Arial" panose="020B0604020202020204" pitchFamily="34" charset="0"/>
                <a:cs typeface="Arial" panose="020B0604020202020204" pitchFamily="34" charset="0"/>
              </a:rPr>
              <a:t>, that the act harms the interests of a third party, in other words the applicant of a later </a:t>
            </a:r>
            <a:r>
              <a:rPr lang="en-GB" sz="1200" dirty="0" smtClean="0">
                <a:solidFill>
                  <a:prstClr val="black"/>
                </a:solidFill>
                <a:latin typeface="Arial" panose="020B0604020202020204" pitchFamily="34" charset="0"/>
                <a:cs typeface="Arial" panose="020B0604020202020204" pitchFamily="34" charset="0"/>
              </a:rPr>
              <a:t>trade mark </a:t>
            </a:r>
            <a:r>
              <a:rPr lang="en-GB" sz="1200" dirty="0">
                <a:solidFill>
                  <a:prstClr val="black"/>
                </a:solidFill>
                <a:latin typeface="Arial" panose="020B0604020202020204" pitchFamily="34" charset="0"/>
                <a:cs typeface="Arial" panose="020B0604020202020204" pitchFamily="34" charset="0"/>
              </a:rPr>
              <a:t>should know that the sign being registered, is widely used by a third party, a fact </a:t>
            </a:r>
            <a:r>
              <a:rPr lang="en-GB" sz="1200" b="1" dirty="0">
                <a:solidFill>
                  <a:prstClr val="black"/>
                </a:solidFill>
                <a:latin typeface="Arial" panose="020B0604020202020204" pitchFamily="34" charset="0"/>
                <a:cs typeface="Arial" panose="020B0604020202020204" pitchFamily="34" charset="0"/>
              </a:rPr>
              <a:t>which is difficult to prove</a:t>
            </a:r>
            <a:r>
              <a:rPr lang="en-GB" sz="1200" dirty="0">
                <a:solidFill>
                  <a:prstClr val="black"/>
                </a:solidFill>
                <a:latin typeface="Arial" panose="020B0604020202020204" pitchFamily="34" charset="0"/>
                <a:cs typeface="Arial" panose="020B0604020202020204" pitchFamily="34" charset="0"/>
              </a:rPr>
              <a:t>. </a:t>
            </a:r>
          </a:p>
          <a:p>
            <a:pPr lvl="0" algn="just">
              <a:spcBef>
                <a:spcPts val="0"/>
              </a:spcBef>
              <a:buClr>
                <a:schemeClr val="accent1">
                  <a:lumMod val="75000"/>
                </a:schemeClr>
              </a:buClr>
            </a:pPr>
            <a:endParaRPr lang="el-GR" sz="1200"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el-GR" sz="10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54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BC0D52-E3D1-4A61-BA22-0E84E1611BEB}"/>
              </a:ext>
            </a:extLst>
          </p:cNvPr>
          <p:cNvSpPr>
            <a:spLocks noGrp="1"/>
          </p:cNvSpPr>
          <p:nvPr>
            <p:ph type="title"/>
          </p:nvPr>
        </p:nvSpPr>
        <p:spPr>
          <a:xfrm>
            <a:off x="531223" y="1194526"/>
            <a:ext cx="11132694" cy="606155"/>
          </a:xfrm>
        </p:spPr>
        <p:txBody>
          <a:bodyPr>
            <a:noAutofit/>
          </a:bodyPr>
          <a:lstStyle/>
          <a:p>
            <a:pPr algn="ctr"/>
            <a:r>
              <a:rPr lang="en-GB" sz="3500">
                <a:solidFill>
                  <a:srgbClr val="C00000"/>
                </a:solidFill>
                <a:latin typeface="Calibri" panose="020F0502020204030204" pitchFamily="34" charset="0"/>
                <a:cs typeface="Arial" panose="020B0604020202020204" pitchFamily="34" charset="0"/>
              </a:rPr>
              <a:t>EXAMINATION OF THE RELATIVE GROUNDS OF  REFUSAL SPECIFICALLY </a:t>
            </a:r>
          </a:p>
        </p:txBody>
      </p:sp>
      <p:sp>
        <p:nvSpPr>
          <p:cNvPr id="3" name="Content Placeholder 2">
            <a:extLst>
              <a:ext uri="{FF2B5EF4-FFF2-40B4-BE49-F238E27FC236}">
                <a16:creationId xmlns="" xmlns:a16="http://schemas.microsoft.com/office/drawing/2014/main" id="{2AC85B6E-1E8C-4B51-9BCD-EBC1E223D25B}"/>
              </a:ext>
            </a:extLst>
          </p:cNvPr>
          <p:cNvSpPr>
            <a:spLocks noGrp="1"/>
          </p:cNvSpPr>
          <p:nvPr>
            <p:ph idx="1"/>
          </p:nvPr>
        </p:nvSpPr>
        <p:spPr>
          <a:xfrm>
            <a:off x="531223" y="2256972"/>
            <a:ext cx="11132694" cy="3739847"/>
          </a:xfrm>
        </p:spPr>
        <p:txBody>
          <a:bodyPr>
            <a:noAutofit/>
          </a:bodyPr>
          <a:lstStyle/>
          <a:p>
            <a:pPr marL="182563" lvl="0" indent="0" algn="just">
              <a:spcBef>
                <a:spcPts val="0"/>
              </a:spcBef>
              <a:buNone/>
            </a:pPr>
            <a:r>
              <a:rPr lang="en-GB" sz="1800" b="1" dirty="0">
                <a:solidFill>
                  <a:schemeClr val="tx1">
                    <a:lumMod val="85000"/>
                    <a:lumOff val="15000"/>
                  </a:schemeClr>
                </a:solidFill>
                <a:latin typeface="Arial" panose="020B0604020202020204" pitchFamily="34" charset="0"/>
                <a:cs typeface="Arial" panose="020B0604020202020204" pitchFamily="34" charset="0"/>
              </a:rPr>
              <a:t>Specifically, </a:t>
            </a:r>
          </a:p>
          <a:p>
            <a:pPr marL="0" lvl="0" indent="0" algn="just">
              <a:spcBef>
                <a:spcPts val="0"/>
              </a:spcBef>
              <a:buNone/>
            </a:pPr>
            <a:endParaRPr lang="el-GR" sz="1400" dirty="0">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400" dirty="0">
                <a:solidFill>
                  <a:schemeClr val="tx1">
                    <a:lumMod val="85000"/>
                    <a:lumOff val="15000"/>
                  </a:schemeClr>
                </a:solidFill>
                <a:latin typeface="Arial" panose="020B0604020202020204" pitchFamily="34" charset="0"/>
                <a:cs typeface="Arial" panose="020B0604020202020204" pitchFamily="34" charset="0"/>
              </a:rPr>
              <a:t>In the examination of the </a:t>
            </a:r>
            <a:r>
              <a:rPr lang="en-GB" sz="1400" b="1" u="sng" dirty="0">
                <a:solidFill>
                  <a:schemeClr val="tx1">
                    <a:lumMod val="85000"/>
                    <a:lumOff val="15000"/>
                  </a:schemeClr>
                </a:solidFill>
                <a:latin typeface="Arial" panose="020B0604020202020204" pitchFamily="34" charset="0"/>
                <a:cs typeface="Arial" panose="020B0604020202020204" pitchFamily="34" charset="0"/>
              </a:rPr>
              <a:t>relative grounds for refusal</a:t>
            </a:r>
            <a:r>
              <a:rPr lang="en-GB" sz="1400" b="1" dirty="0">
                <a:solidFill>
                  <a:schemeClr val="tx1">
                    <a:lumMod val="85000"/>
                    <a:lumOff val="15000"/>
                  </a:schemeClr>
                </a:solidFill>
                <a:latin typeface="Arial" panose="020B0604020202020204" pitchFamily="34" charset="0"/>
                <a:cs typeface="Arial" panose="020B0604020202020204" pitchFamily="34" charset="0"/>
              </a:rPr>
              <a:t>, </a:t>
            </a:r>
            <a:r>
              <a:rPr lang="en-GB" sz="1400" dirty="0">
                <a:solidFill>
                  <a:schemeClr val="tx1">
                    <a:lumMod val="85000"/>
                    <a:lumOff val="15000"/>
                  </a:schemeClr>
                </a:solidFill>
                <a:latin typeface="Arial" panose="020B0604020202020204" pitchFamily="34" charset="0"/>
                <a:cs typeface="Arial" panose="020B0604020202020204" pitchFamily="34" charset="0"/>
              </a:rPr>
              <a:t>the sign is not accepted as a </a:t>
            </a:r>
            <a:r>
              <a:rPr lang="en-GB" sz="1400" dirty="0" smtClean="0">
                <a:solidFill>
                  <a:schemeClr val="tx1">
                    <a:lumMod val="85000"/>
                    <a:lumOff val="15000"/>
                  </a:schemeClr>
                </a:solidFill>
                <a:latin typeface="Arial" panose="020B0604020202020204" pitchFamily="34" charset="0"/>
                <a:cs typeface="Arial" panose="020B0604020202020204" pitchFamily="34" charset="0"/>
              </a:rPr>
              <a:t>trade mark </a:t>
            </a:r>
            <a:r>
              <a:rPr lang="en-GB" sz="1400" dirty="0">
                <a:solidFill>
                  <a:schemeClr val="tx1">
                    <a:lumMod val="85000"/>
                    <a:lumOff val="15000"/>
                  </a:schemeClr>
                </a:solidFill>
                <a:latin typeface="Arial" panose="020B0604020202020204" pitchFamily="34" charset="0"/>
                <a:cs typeface="Arial" panose="020B0604020202020204" pitchFamily="34" charset="0"/>
              </a:rPr>
              <a:t>if it is proven that this </a:t>
            </a:r>
            <a:r>
              <a:rPr lang="en-GB" sz="1400" b="1" dirty="0">
                <a:solidFill>
                  <a:schemeClr val="tx1">
                    <a:lumMod val="85000"/>
                    <a:lumOff val="15000"/>
                  </a:schemeClr>
                </a:solidFill>
                <a:latin typeface="Arial" panose="020B0604020202020204" pitchFamily="34" charset="0"/>
                <a:cs typeface="Arial" panose="020B0604020202020204" pitchFamily="34" charset="0"/>
              </a:rPr>
              <a:t>comprises </a:t>
            </a:r>
            <a:r>
              <a:rPr lang="en-GB" sz="1400" b="1" dirty="0" smtClean="0">
                <a:solidFill>
                  <a:schemeClr val="tx1">
                    <a:lumMod val="85000"/>
                    <a:lumOff val="15000"/>
                  </a:schemeClr>
                </a:solidFill>
                <a:latin typeface="Arial" panose="020B0604020202020204" pitchFamily="34" charset="0"/>
                <a:cs typeface="Arial" panose="020B0604020202020204" pitchFamily="34" charset="0"/>
              </a:rPr>
              <a:t>an infringement of </a:t>
            </a:r>
            <a:r>
              <a:rPr lang="en-GB" sz="1400" b="1" dirty="0">
                <a:solidFill>
                  <a:schemeClr val="tx1">
                    <a:lumMod val="85000"/>
                    <a:lumOff val="15000"/>
                  </a:schemeClr>
                </a:solidFill>
                <a:latin typeface="Arial" panose="020B0604020202020204" pitchFamily="34" charset="0"/>
                <a:cs typeface="Arial" panose="020B0604020202020204" pitchFamily="34" charset="0"/>
              </a:rPr>
              <a:t>an earlier right</a:t>
            </a:r>
            <a:r>
              <a:rPr lang="en-GB" sz="1400" dirty="0">
                <a:solidFill>
                  <a:schemeClr val="tx1">
                    <a:lumMod val="85000"/>
                    <a:lumOff val="15000"/>
                  </a:schemeClr>
                </a:solidFill>
                <a:latin typeface="Arial" panose="020B0604020202020204" pitchFamily="34" charset="0"/>
                <a:cs typeface="Arial" panose="020B0604020202020204" pitchFamily="34" charset="0"/>
              </a:rPr>
              <a:t>, </a:t>
            </a:r>
            <a:r>
              <a:rPr lang="en-GB" sz="1400" b="1" dirty="0">
                <a:solidFill>
                  <a:schemeClr val="tx1">
                    <a:lumMod val="85000"/>
                    <a:lumOff val="15000"/>
                  </a:schemeClr>
                </a:solidFill>
                <a:latin typeface="Arial" panose="020B0604020202020204" pitchFamily="34" charset="0"/>
                <a:cs typeface="Arial" panose="020B0604020202020204" pitchFamily="34" charset="0"/>
              </a:rPr>
              <a:t>which is used to distinguish it from the same or a similar product</a:t>
            </a:r>
            <a:r>
              <a:rPr lang="en-GB" sz="1400" dirty="0">
                <a:solidFill>
                  <a:schemeClr val="tx1">
                    <a:lumMod val="85000"/>
                    <a:lumOff val="15000"/>
                  </a:schemeClr>
                </a:solidFill>
                <a:latin typeface="Arial" panose="020B0604020202020204" pitchFamily="34" charset="0"/>
                <a:cs typeface="Arial" panose="020B0604020202020204" pitchFamily="34" charset="0"/>
              </a:rPr>
              <a:t>, in order to avert the likelihood of confusion.      </a:t>
            </a:r>
            <a:r>
              <a:rPr lang="en-GB" sz="1400" b="1" dirty="0">
                <a:solidFill>
                  <a:schemeClr val="tx1">
                    <a:lumMod val="85000"/>
                    <a:lumOff val="15000"/>
                  </a:schemeClr>
                </a:solidFill>
                <a:latin typeface="Arial" panose="020B0604020202020204" pitchFamily="34" charset="0"/>
                <a:cs typeface="Arial" panose="020B0604020202020204" pitchFamily="34" charset="0"/>
              </a:rPr>
              <a:t> </a:t>
            </a:r>
            <a:r>
              <a:rPr lang="en-GB" sz="1400" dirty="0">
                <a:solidFill>
                  <a:schemeClr val="tx1">
                    <a:lumMod val="85000"/>
                    <a:lumOff val="15000"/>
                  </a:schemeClr>
                </a:solidFill>
                <a:latin typeface="Arial" panose="020B0604020202020204" pitchFamily="34" charset="0"/>
                <a:cs typeface="Arial" panose="020B0604020202020204" pitchFamily="34" charset="0"/>
              </a:rPr>
              <a:t> </a:t>
            </a:r>
          </a:p>
          <a:p>
            <a:pPr lvl="0" algn="just">
              <a:spcBef>
                <a:spcPts val="0"/>
              </a:spcBef>
              <a:buClr>
                <a:schemeClr val="accent1">
                  <a:lumMod val="75000"/>
                </a:schemeClr>
              </a:buClr>
            </a:pPr>
            <a:endParaRPr lang="el-GR" sz="1400" dirty="0">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i="1" dirty="0">
                <a:latin typeface="Arial" panose="020B0604020202020204" pitchFamily="34" charset="0"/>
                <a:cs typeface="Arial" panose="020B0604020202020204" pitchFamily="34" charset="0"/>
              </a:rPr>
              <a:t>In order to assess </a:t>
            </a:r>
            <a:r>
              <a:rPr lang="en-GB" sz="1600" b="1" i="1" dirty="0">
                <a:latin typeface="Arial" panose="020B0604020202020204" pitchFamily="34" charset="0"/>
                <a:cs typeface="Arial" panose="020B0604020202020204" pitchFamily="34" charset="0"/>
              </a:rPr>
              <a:t>the risk of confusion</a:t>
            </a:r>
            <a:r>
              <a:rPr lang="en-GB" sz="1600" i="1" dirty="0">
                <a:latin typeface="Arial" panose="020B0604020202020204" pitchFamily="34" charset="0"/>
                <a:cs typeface="Arial" panose="020B0604020202020204" pitchFamily="34" charset="0"/>
              </a:rPr>
              <a:t>, </a:t>
            </a:r>
            <a:r>
              <a:rPr lang="en-GB" sz="1600" b="1" i="1" dirty="0">
                <a:latin typeface="Arial" panose="020B0604020202020204" pitchFamily="34" charset="0"/>
                <a:cs typeface="Arial" panose="020B0604020202020204" pitchFamily="34" charset="0"/>
              </a:rPr>
              <a:t>three parameters are assessed</a:t>
            </a:r>
            <a:r>
              <a:rPr lang="en-GB" sz="1600" i="1" dirty="0">
                <a:latin typeface="Arial" panose="020B0604020202020204" pitchFamily="34" charset="0"/>
                <a:cs typeface="Arial" panose="020B0604020202020204" pitchFamily="34" charset="0"/>
              </a:rPr>
              <a:t>:</a:t>
            </a:r>
          </a:p>
          <a:p>
            <a:pPr marL="0" lvl="0" indent="0" algn="just">
              <a:spcBef>
                <a:spcPts val="0"/>
              </a:spcBef>
              <a:buNone/>
            </a:pPr>
            <a:endParaRPr lang="el-GR" sz="1400" dirty="0">
              <a:latin typeface="Arial" panose="020B0604020202020204" pitchFamily="34" charset="0"/>
              <a:cs typeface="Arial" panose="020B0604020202020204" pitchFamily="34" charset="0"/>
            </a:endParaRPr>
          </a:p>
          <a:p>
            <a:pPr lvl="0" algn="just">
              <a:spcBef>
                <a:spcPts val="0"/>
              </a:spcBef>
              <a:buFont typeface="Courier New" panose="02070309020205020404" pitchFamily="49" charset="0"/>
              <a:buChar char="o"/>
            </a:pPr>
            <a:r>
              <a:rPr lang="en-GB" sz="1400" b="1" u="sng" dirty="0">
                <a:solidFill>
                  <a:schemeClr val="tx2"/>
                </a:solidFill>
                <a:latin typeface="Arial" panose="020B0604020202020204" pitchFamily="34" charset="0"/>
                <a:cs typeface="Arial" panose="020B0604020202020204" pitchFamily="34" charset="0"/>
              </a:rPr>
              <a:t>The similarity of the signs:</a:t>
            </a:r>
            <a:r>
              <a:rPr lang="en-GB" sz="1400" b="1" dirty="0">
                <a:solidFill>
                  <a:schemeClr val="tx2"/>
                </a:solidFill>
                <a:latin typeface="Arial" panose="020B0604020202020204" pitchFamily="34" charset="0"/>
                <a:cs typeface="Arial" panose="020B0604020202020204" pitchFamily="34" charset="0"/>
              </a:rPr>
              <a:t> </a:t>
            </a:r>
            <a:r>
              <a:rPr lang="en-GB" sz="1400" dirty="0">
                <a:solidFill>
                  <a:schemeClr val="tx2"/>
                </a:solidFill>
                <a:latin typeface="Arial" panose="020B0604020202020204" pitchFamily="34" charset="0"/>
                <a:cs typeface="Arial" panose="020B0604020202020204" pitchFamily="34" charset="0"/>
              </a:rPr>
              <a:t> Such similarity can be </a:t>
            </a:r>
            <a:r>
              <a:rPr lang="en-GB" sz="1400" b="1" dirty="0">
                <a:solidFill>
                  <a:schemeClr val="tx2"/>
                </a:solidFill>
                <a:latin typeface="Arial" panose="020B0604020202020204" pitchFamily="34" charset="0"/>
                <a:cs typeface="Arial" panose="020B0604020202020204" pitchFamily="34" charset="0"/>
              </a:rPr>
              <a:t>visual, phonetic and conceptual </a:t>
            </a:r>
            <a:r>
              <a:rPr lang="en-GB" sz="1400" dirty="0">
                <a:solidFill>
                  <a:schemeClr val="tx2"/>
                </a:solidFill>
                <a:latin typeface="Arial" panose="020B0604020202020204" pitchFamily="34" charset="0"/>
                <a:cs typeface="Arial" panose="020B0604020202020204" pitchFamily="34" charset="0"/>
              </a:rPr>
              <a:t>and </a:t>
            </a:r>
            <a:r>
              <a:rPr lang="en-GB" sz="1400" dirty="0" smtClean="0">
                <a:solidFill>
                  <a:schemeClr val="tx2"/>
                </a:solidFill>
                <a:latin typeface="Arial" panose="020B0604020202020204" pitchFamily="34" charset="0"/>
                <a:cs typeface="Arial" panose="020B0604020202020204" pitchFamily="34" charset="0"/>
              </a:rPr>
              <a:t>accepting </a:t>
            </a:r>
            <a:r>
              <a:rPr lang="en-GB" sz="1400" dirty="0">
                <a:solidFill>
                  <a:schemeClr val="tx2"/>
                </a:solidFill>
                <a:latin typeface="Arial" panose="020B0604020202020204" pitchFamily="34" charset="0"/>
                <a:cs typeface="Arial" panose="020B0604020202020204" pitchFamily="34" charset="0"/>
              </a:rPr>
              <a:t>that one of the three exists </a:t>
            </a:r>
            <a:r>
              <a:rPr lang="en-GB" sz="1400" dirty="0" smtClean="0">
                <a:solidFill>
                  <a:schemeClr val="tx2"/>
                </a:solidFill>
                <a:latin typeface="Arial" panose="020B0604020202020204" pitchFamily="34" charset="0"/>
                <a:cs typeface="Arial" panose="020B0604020202020204" pitchFamily="34" charset="0"/>
              </a:rPr>
              <a:t>suffices in the examination of the risk </a:t>
            </a:r>
            <a:r>
              <a:rPr lang="en-GB" sz="1400" dirty="0">
                <a:solidFill>
                  <a:schemeClr val="tx2"/>
                </a:solidFill>
                <a:latin typeface="Arial" panose="020B0604020202020204" pitchFamily="34" charset="0"/>
                <a:cs typeface="Arial" panose="020B0604020202020204" pitchFamily="34" charset="0"/>
              </a:rPr>
              <a:t>of confusion, </a:t>
            </a:r>
            <a:r>
              <a:rPr lang="en-GB" sz="1400" b="1" dirty="0">
                <a:solidFill>
                  <a:schemeClr val="tx2"/>
                </a:solidFill>
                <a:latin typeface="Arial" panose="020B0604020202020204" pitchFamily="34" charset="0"/>
                <a:cs typeface="Arial" panose="020B0604020202020204" pitchFamily="34" charset="0"/>
              </a:rPr>
              <a:t>pursuant , however, to the global </a:t>
            </a:r>
            <a:r>
              <a:rPr lang="en-GB" sz="1400" b="1" dirty="0" smtClean="0">
                <a:solidFill>
                  <a:schemeClr val="tx2"/>
                </a:solidFill>
                <a:latin typeface="Arial" panose="020B0604020202020204" pitchFamily="34" charset="0"/>
                <a:cs typeface="Arial" panose="020B0604020202020204" pitchFamily="34" charset="0"/>
              </a:rPr>
              <a:t>appreciation </a:t>
            </a:r>
            <a:r>
              <a:rPr lang="en-GB" sz="1400" dirty="0" smtClean="0">
                <a:solidFill>
                  <a:schemeClr val="tx2"/>
                </a:solidFill>
                <a:latin typeface="Arial" panose="020B0604020202020204" pitchFamily="34" charset="0"/>
                <a:cs typeface="Arial" panose="020B0604020202020204" pitchFamily="34" charset="0"/>
              </a:rPr>
              <a:t>of </a:t>
            </a:r>
            <a:r>
              <a:rPr lang="en-GB" sz="1400" dirty="0">
                <a:solidFill>
                  <a:schemeClr val="tx2"/>
                </a:solidFill>
                <a:latin typeface="Arial" panose="020B0604020202020204" pitchFamily="34" charset="0"/>
                <a:cs typeface="Arial" panose="020B0604020202020204" pitchFamily="34" charset="0"/>
              </a:rPr>
              <a:t>all the relevant factors of the case, with the global impression created to the recipient of the services being a decisive factor. </a:t>
            </a:r>
          </a:p>
          <a:p>
            <a:pPr lvl="0" algn="just">
              <a:spcBef>
                <a:spcPts val="0"/>
              </a:spcBef>
              <a:buFont typeface="Courier New" panose="02070309020205020404" pitchFamily="49" charset="0"/>
              <a:buChar char="o"/>
            </a:pPr>
            <a:r>
              <a:rPr lang="en-GB" sz="1400" b="1" u="sng" dirty="0">
                <a:solidFill>
                  <a:schemeClr val="tx2"/>
                </a:solidFill>
                <a:latin typeface="Arial" panose="020B0604020202020204" pitchFamily="34" charset="0"/>
                <a:cs typeface="Arial" panose="020B0604020202020204" pitchFamily="34" charset="0"/>
              </a:rPr>
              <a:t>The similarity of the products</a:t>
            </a:r>
            <a:r>
              <a:rPr lang="en-GB" sz="1400" dirty="0">
                <a:solidFill>
                  <a:schemeClr val="tx2"/>
                </a:solidFill>
                <a:latin typeface="Arial" panose="020B0604020202020204" pitchFamily="34" charset="0"/>
                <a:cs typeface="Arial" panose="020B0604020202020204" pitchFamily="34" charset="0"/>
              </a:rPr>
              <a:t>, which determines the regulatory scope of the trade mark in transactions.  Decisive factors in the relevant appreciation are </a:t>
            </a:r>
            <a:r>
              <a:rPr lang="en-GB" sz="1400" b="1" dirty="0">
                <a:solidFill>
                  <a:schemeClr val="tx2"/>
                </a:solidFill>
                <a:latin typeface="Arial" panose="020B0604020202020204" pitchFamily="34" charset="0"/>
                <a:cs typeface="Arial" panose="020B0604020202020204" pitchFamily="34" charset="0"/>
              </a:rPr>
              <a:t>the nature and the destination</a:t>
            </a:r>
            <a:r>
              <a:rPr lang="en-GB" sz="1400" dirty="0">
                <a:solidFill>
                  <a:schemeClr val="tx2"/>
                </a:solidFill>
                <a:latin typeface="Arial" panose="020B0604020202020204" pitchFamily="34" charset="0"/>
                <a:cs typeface="Arial" panose="020B0604020202020204" pitchFamily="34" charset="0"/>
              </a:rPr>
              <a:t> of the products, characteristics to which consumers attach great importance. In that light, products are similar, </a:t>
            </a:r>
            <a:r>
              <a:rPr lang="en-GB" sz="1400" b="1" dirty="0">
                <a:solidFill>
                  <a:schemeClr val="tx2"/>
                </a:solidFill>
                <a:latin typeface="Arial" panose="020B0604020202020204" pitchFamily="34" charset="0"/>
                <a:cs typeface="Arial" panose="020B0604020202020204" pitchFamily="34" charset="0"/>
              </a:rPr>
              <a:t>when destined for similar purposes or uses, address the same circle of consumers and are distributed through the same distribution channels.</a:t>
            </a:r>
            <a:r>
              <a:rPr lang="en-GB" sz="1400" dirty="0">
                <a:solidFill>
                  <a:schemeClr val="tx2"/>
                </a:solidFill>
                <a:latin typeface="Arial" panose="020B0604020202020204" pitchFamily="34" charset="0"/>
                <a:cs typeface="Arial" panose="020B0604020202020204" pitchFamily="34" charset="0"/>
              </a:rPr>
              <a:t> </a:t>
            </a:r>
          </a:p>
          <a:p>
            <a:pPr lvl="0" algn="just">
              <a:spcBef>
                <a:spcPts val="0"/>
              </a:spcBef>
              <a:buFont typeface="Courier New" panose="02070309020205020404" pitchFamily="49" charset="0"/>
              <a:buChar char="o"/>
            </a:pPr>
            <a:r>
              <a:rPr lang="en-GB" sz="1400" b="1" u="sng" dirty="0">
                <a:solidFill>
                  <a:schemeClr val="tx2"/>
                </a:solidFill>
                <a:latin typeface="Arial" panose="020B0604020202020204" pitchFamily="34" charset="0"/>
                <a:cs typeface="Arial" panose="020B0604020202020204" pitchFamily="34" charset="0"/>
              </a:rPr>
              <a:t>The distinctive force of the </a:t>
            </a:r>
            <a:r>
              <a:rPr lang="en-GB" sz="1400" b="1" u="sng" dirty="0" smtClean="0">
                <a:solidFill>
                  <a:schemeClr val="tx2"/>
                </a:solidFill>
                <a:latin typeface="Arial" panose="020B0604020202020204" pitchFamily="34" charset="0"/>
                <a:cs typeface="Arial" panose="020B0604020202020204" pitchFamily="34" charset="0"/>
              </a:rPr>
              <a:t>trade mark</a:t>
            </a:r>
            <a:r>
              <a:rPr lang="en-GB" sz="1400" dirty="0" smtClean="0">
                <a:solidFill>
                  <a:schemeClr val="tx2"/>
                </a:solidFill>
                <a:latin typeface="Arial" panose="020B0604020202020204" pitchFamily="34" charset="0"/>
                <a:cs typeface="Arial" panose="020B0604020202020204" pitchFamily="34" charset="0"/>
              </a:rPr>
              <a:t> </a:t>
            </a:r>
            <a:r>
              <a:rPr lang="en-GB" sz="1400" dirty="0">
                <a:solidFill>
                  <a:schemeClr val="tx2"/>
                </a:solidFill>
                <a:latin typeface="Arial" panose="020B0604020202020204" pitchFamily="34" charset="0"/>
                <a:cs typeface="Arial" panose="020B0604020202020204" pitchFamily="34" charset="0"/>
              </a:rPr>
              <a:t>which is being contested, </a:t>
            </a:r>
            <a:r>
              <a:rPr lang="en-GB" sz="1400" b="1" dirty="0">
                <a:solidFill>
                  <a:schemeClr val="tx2"/>
                </a:solidFill>
                <a:latin typeface="Arial" panose="020B0604020202020204" pitchFamily="34" charset="0"/>
                <a:cs typeface="Arial" panose="020B0604020202020204" pitchFamily="34" charset="0"/>
              </a:rPr>
              <a:t>is assessed through a global approach</a:t>
            </a:r>
            <a:r>
              <a:rPr lang="en-GB" sz="1400" dirty="0">
                <a:solidFill>
                  <a:schemeClr val="tx2"/>
                </a:solidFill>
                <a:latin typeface="Arial" panose="020B0604020202020204" pitchFamily="34" charset="0"/>
                <a:cs typeface="Arial" panose="020B0604020202020204" pitchFamily="34" charset="0"/>
              </a:rPr>
              <a:t> both with respect to the products, for which registration is sought and with respect to the perception of the consumers for the specific products/services.  Thus, </a:t>
            </a:r>
            <a:r>
              <a:rPr lang="en-GB" sz="1400" b="1" dirty="0">
                <a:solidFill>
                  <a:schemeClr val="tx2"/>
                </a:solidFill>
                <a:latin typeface="Arial" panose="020B0604020202020204" pitchFamily="34" charset="0"/>
                <a:cs typeface="Arial" panose="020B0604020202020204" pitchFamily="34" charset="0"/>
              </a:rPr>
              <a:t>the more distinctive the contested </a:t>
            </a:r>
            <a:r>
              <a:rPr lang="en-GB" sz="1400" b="1" dirty="0" smtClean="0">
                <a:solidFill>
                  <a:schemeClr val="tx2"/>
                </a:solidFill>
                <a:latin typeface="Arial" panose="020B0604020202020204" pitchFamily="34" charset="0"/>
                <a:cs typeface="Arial" panose="020B0604020202020204" pitchFamily="34" charset="0"/>
              </a:rPr>
              <a:t>trade mark, </a:t>
            </a:r>
            <a:r>
              <a:rPr lang="en-GB" sz="1400" b="1" dirty="0">
                <a:solidFill>
                  <a:schemeClr val="tx2"/>
                </a:solidFill>
                <a:latin typeface="Arial" panose="020B0604020202020204" pitchFamily="34" charset="0"/>
                <a:cs typeface="Arial" panose="020B0604020202020204" pitchFamily="34" charset="0"/>
              </a:rPr>
              <a:t>the greater the risk of confusion from the use of a counterfeit sign </a:t>
            </a:r>
            <a:r>
              <a:rPr lang="en-GB" sz="1400" dirty="0">
                <a:solidFill>
                  <a:schemeClr val="tx2"/>
                </a:solidFill>
                <a:latin typeface="Arial" panose="020B0604020202020204" pitchFamily="34" charset="0"/>
                <a:cs typeface="Arial" panose="020B0604020202020204" pitchFamily="34" charset="0"/>
              </a:rPr>
              <a:t>in transactions. </a:t>
            </a:r>
          </a:p>
          <a:p>
            <a:pPr marL="0" lvl="0" indent="0" algn="just">
              <a:spcBef>
                <a:spcPts val="0"/>
              </a:spcBef>
              <a:buNone/>
            </a:pPr>
            <a:endParaRPr lang="el-GR" sz="1400" dirty="0">
              <a:latin typeface="Arial" panose="020B0604020202020204" pitchFamily="34" charset="0"/>
              <a:cs typeface="Arial" panose="020B0604020202020204" pitchFamily="34" charset="0"/>
            </a:endParaRPr>
          </a:p>
          <a:p>
            <a:pPr marL="0" lvl="0" indent="0" algn="just">
              <a:spcBef>
                <a:spcPts val="0"/>
              </a:spcBef>
              <a:buNone/>
            </a:pPr>
            <a:endParaRPr lang="el-G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31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BC0D52-E3D1-4A61-BA22-0E84E1611BEB}"/>
              </a:ext>
            </a:extLst>
          </p:cNvPr>
          <p:cNvSpPr>
            <a:spLocks noGrp="1"/>
          </p:cNvSpPr>
          <p:nvPr>
            <p:ph type="title"/>
          </p:nvPr>
        </p:nvSpPr>
        <p:spPr>
          <a:xfrm>
            <a:off x="605711" y="1287176"/>
            <a:ext cx="10980576" cy="589570"/>
          </a:xfrm>
        </p:spPr>
        <p:txBody>
          <a:bodyPr>
            <a:noAutofit/>
          </a:bodyPr>
          <a:lstStyle/>
          <a:p>
            <a:pPr algn="ctr"/>
            <a:r>
              <a:rPr lang="en-GB" sz="3500" dirty="0">
                <a:solidFill>
                  <a:srgbClr val="C00000"/>
                </a:solidFill>
                <a:latin typeface="Calibri" panose="020F0502020204030204" pitchFamily="34" charset="0"/>
                <a:cs typeface="Arial" panose="020B0604020202020204" pitchFamily="34" charset="0"/>
              </a:rPr>
              <a:t>EXAMINATION OF SPECIFICALLY THE RELATIVE GROUNDS OF  </a:t>
            </a:r>
            <a:r>
              <a:rPr lang="en-GB" sz="3500" dirty="0" smtClean="0">
                <a:solidFill>
                  <a:srgbClr val="C00000"/>
                </a:solidFill>
                <a:latin typeface="Calibri" panose="020F0502020204030204" pitchFamily="34" charset="0"/>
                <a:cs typeface="Arial" panose="020B0604020202020204" pitchFamily="34" charset="0"/>
              </a:rPr>
              <a:t>REFUSAL</a:t>
            </a:r>
            <a:endParaRPr lang="en-GB" sz="3500" dirty="0">
              <a:solidFill>
                <a:srgbClr val="C00000"/>
              </a:solidFill>
              <a:latin typeface="Calibri" panose="020F050202020403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2AC85B6E-1E8C-4B51-9BCD-EBC1E223D25B}"/>
              </a:ext>
            </a:extLst>
          </p:cNvPr>
          <p:cNvSpPr>
            <a:spLocks noGrp="1"/>
          </p:cNvSpPr>
          <p:nvPr>
            <p:ph idx="1"/>
          </p:nvPr>
        </p:nvSpPr>
        <p:spPr>
          <a:xfrm>
            <a:off x="526557" y="1876745"/>
            <a:ext cx="11138885" cy="4841295"/>
          </a:xfrm>
        </p:spPr>
        <p:txBody>
          <a:bodyPr>
            <a:noAutofit/>
          </a:bodyPr>
          <a:lstStyle/>
          <a:p>
            <a:pPr marL="0" lvl="0" indent="0" algn="just">
              <a:spcBef>
                <a:spcPts val="0"/>
              </a:spcBef>
              <a:buNone/>
            </a:pPr>
            <a:endParaRPr lang="el-GR" sz="1600" dirty="0">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a:latin typeface="Arial" panose="020B0604020202020204" pitchFamily="34" charset="0"/>
                <a:cs typeface="Arial" panose="020B0604020202020204" pitchFamily="34" charset="0"/>
              </a:rPr>
              <a:t>The risk of confusion, </a:t>
            </a:r>
            <a:r>
              <a:rPr lang="en-GB" sz="1600" b="1" dirty="0">
                <a:latin typeface="Arial" panose="020B0604020202020204" pitchFamily="34" charset="0"/>
                <a:cs typeface="Arial" panose="020B0604020202020204" pitchFamily="34" charset="0"/>
              </a:rPr>
              <a:t>includes the risk of association </a:t>
            </a:r>
            <a:r>
              <a:rPr lang="en-GB" sz="1600" dirty="0">
                <a:latin typeface="Arial" panose="020B0604020202020204" pitchFamily="34" charset="0"/>
                <a:cs typeface="Arial" panose="020B0604020202020204" pitchFamily="34" charset="0"/>
              </a:rPr>
              <a:t>between two signs, which pertains to the possibility that two signs, which may not carry the risk of confusion when compared to each other independently, create however the impression that the products </a:t>
            </a:r>
            <a:r>
              <a:rPr lang="en-GB" sz="1600" b="1" dirty="0">
                <a:latin typeface="Arial" panose="020B0604020202020204" pitchFamily="34" charset="0"/>
                <a:cs typeface="Arial" panose="020B0604020202020204" pitchFamily="34" charset="0"/>
              </a:rPr>
              <a:t>under the </a:t>
            </a:r>
            <a:r>
              <a:rPr lang="en-GB" sz="1600" b="1" dirty="0" smtClean="0">
                <a:latin typeface="Arial" panose="020B0604020202020204" pitchFamily="34" charset="0"/>
                <a:cs typeface="Arial" panose="020B0604020202020204" pitchFamily="34" charset="0"/>
              </a:rPr>
              <a:t>trade mark </a:t>
            </a:r>
            <a:r>
              <a:rPr lang="en-GB" sz="1600" b="1" dirty="0">
                <a:latin typeface="Arial" panose="020B0604020202020204" pitchFamily="34" charset="0"/>
                <a:cs typeface="Arial" panose="020B0604020202020204" pitchFamily="34" charset="0"/>
              </a:rPr>
              <a:t>originate from the same undertaking,</a:t>
            </a:r>
            <a:r>
              <a:rPr lang="en-GB" sz="1600" dirty="0">
                <a:latin typeface="Arial" panose="020B0604020202020204" pitchFamily="34" charset="0"/>
                <a:cs typeface="Arial" panose="020B0604020202020204" pitchFamily="34" charset="0"/>
              </a:rPr>
              <a:t> or </a:t>
            </a:r>
            <a:r>
              <a:rPr lang="en-GB" sz="1600" b="1" dirty="0">
                <a:latin typeface="Arial" panose="020B0604020202020204" pitchFamily="34" charset="0"/>
                <a:cs typeface="Arial" panose="020B0604020202020204" pitchFamily="34" charset="0"/>
              </a:rPr>
              <a:t>perhaps from different undertakings, which however collaborate</a:t>
            </a:r>
            <a:r>
              <a:rPr lang="en-GB" sz="1600" dirty="0">
                <a:latin typeface="Arial" panose="020B0604020202020204" pitchFamily="34" charset="0"/>
                <a:cs typeface="Arial" panose="020B0604020202020204" pitchFamily="34" charset="0"/>
              </a:rPr>
              <a:t> with each other.  </a:t>
            </a:r>
          </a:p>
          <a:p>
            <a:pPr algn="just">
              <a:spcBef>
                <a:spcPts val="0"/>
              </a:spcBef>
              <a:buClr>
                <a:schemeClr val="accent1">
                  <a:lumMod val="75000"/>
                </a:schemeClr>
              </a:buClr>
            </a:pPr>
            <a:endParaRPr lang="el-GR" sz="1600" dirty="0">
              <a:latin typeface="Arial" panose="020B0604020202020204" pitchFamily="34" charset="0"/>
              <a:cs typeface="Arial" panose="020B0604020202020204" pitchFamily="34" charset="0"/>
            </a:endParaRPr>
          </a:p>
          <a:p>
            <a:pPr algn="just">
              <a:spcBef>
                <a:spcPts val="0"/>
              </a:spcBef>
              <a:buClr>
                <a:schemeClr val="accent1">
                  <a:lumMod val="75000"/>
                </a:schemeClr>
              </a:buClr>
            </a:pPr>
            <a:r>
              <a:rPr lang="en-GB" sz="1600" dirty="0">
                <a:latin typeface="Arial" panose="020B0604020202020204" pitchFamily="34" charset="0"/>
                <a:cs typeface="Arial" panose="020B0604020202020204" pitchFamily="34" charset="0"/>
              </a:rPr>
              <a:t>It should be noted, that, according to established case-law of Union courts, </a:t>
            </a:r>
            <a:r>
              <a:rPr lang="en-GB" sz="1600" b="1" dirty="0">
                <a:latin typeface="Arial" panose="020B0604020202020204" pitchFamily="34" charset="0"/>
                <a:cs typeface="Arial" panose="020B0604020202020204" pitchFamily="34" charset="0"/>
              </a:rPr>
              <a:t>the concept of the average consumer</a:t>
            </a:r>
            <a:r>
              <a:rPr lang="en-GB" sz="1600" dirty="0">
                <a:latin typeface="Arial" panose="020B0604020202020204" pitchFamily="34" charset="0"/>
                <a:cs typeface="Arial" panose="020B0604020202020204" pitchFamily="34" charset="0"/>
              </a:rPr>
              <a:t> of the corresponding category of products, </a:t>
            </a:r>
            <a:r>
              <a:rPr lang="en-GB" sz="1600" b="1" dirty="0">
                <a:latin typeface="Arial" panose="020B0604020202020204" pitchFamily="34" charset="0"/>
                <a:cs typeface="Arial" panose="020B0604020202020204" pitchFamily="34" charset="0"/>
              </a:rPr>
              <a:t>whose perception has become a key parameter in weighing the likelihood of confusion </a:t>
            </a:r>
            <a:r>
              <a:rPr lang="en-GB" sz="1600" dirty="0">
                <a:latin typeface="Arial" panose="020B0604020202020204" pitchFamily="34" charset="0"/>
                <a:cs typeface="Arial" panose="020B0604020202020204" pitchFamily="34" charset="0"/>
              </a:rPr>
              <a:t>from counterfeiting or imitation products, </a:t>
            </a:r>
            <a:r>
              <a:rPr lang="en-GB" sz="1600" b="1" dirty="0">
                <a:latin typeface="Arial" panose="020B0604020202020204" pitchFamily="34" charset="0"/>
                <a:cs typeface="Arial" panose="020B0604020202020204" pitchFamily="34" charset="0"/>
              </a:rPr>
              <a:t>is specified to mean the consumer , who is deemed to be reasonably well-informed and reasonably observant and circumspect.</a:t>
            </a:r>
          </a:p>
          <a:p>
            <a:pPr marL="0" lvl="0" indent="0" algn="just">
              <a:spcBef>
                <a:spcPts val="0"/>
              </a:spcBef>
              <a:buClr>
                <a:schemeClr val="accent1">
                  <a:lumMod val="75000"/>
                </a:schemeClr>
              </a:buClr>
              <a:buNone/>
            </a:pPr>
            <a:endParaRPr lang="el-GR" sz="1600" dirty="0">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a:latin typeface="Arial" panose="020B0604020202020204" pitchFamily="34" charset="0"/>
                <a:cs typeface="Arial" panose="020B0604020202020204" pitchFamily="34" charset="0"/>
              </a:rPr>
              <a:t>Finally, beyond the assessment of the risk of confusion and/or association, which were mentioned above, a decisive factor in </a:t>
            </a:r>
            <a:r>
              <a:rPr lang="en-GB" sz="1600" dirty="0" smtClean="0">
                <a:latin typeface="Arial" panose="020B0604020202020204" pitchFamily="34" charset="0"/>
                <a:cs typeface="Arial" panose="020B0604020202020204" pitchFamily="34" charset="0"/>
              </a:rPr>
              <a:t>trade mark </a:t>
            </a:r>
            <a:r>
              <a:rPr lang="en-GB" sz="1600" dirty="0">
                <a:latin typeface="Arial" panose="020B0604020202020204" pitchFamily="34" charset="0"/>
                <a:cs typeface="Arial" panose="020B0604020202020204" pitchFamily="34" charset="0"/>
              </a:rPr>
              <a:t>law </a:t>
            </a:r>
            <a:r>
              <a:rPr lang="en-GB" sz="1600" b="1" dirty="0">
                <a:latin typeface="Arial" panose="020B0604020202020204" pitchFamily="34" charset="0"/>
                <a:cs typeface="Arial" panose="020B0604020202020204" pitchFamily="34" charset="0"/>
              </a:rPr>
              <a:t>is the protection of reputation</a:t>
            </a:r>
            <a:r>
              <a:rPr lang="en-GB" sz="1600" dirty="0">
                <a:latin typeface="Arial" panose="020B0604020202020204" pitchFamily="34" charset="0"/>
                <a:cs typeface="Arial" panose="020B0604020202020204" pitchFamily="34" charset="0"/>
              </a:rPr>
              <a:t>, which pertains to the high recognisability of the </a:t>
            </a:r>
            <a:r>
              <a:rPr lang="en-GB" sz="1600" dirty="0" smtClean="0">
                <a:latin typeface="Arial" panose="020B0604020202020204" pitchFamily="34" charset="0"/>
                <a:cs typeface="Arial" panose="020B0604020202020204" pitchFamily="34" charset="0"/>
              </a:rPr>
              <a:t>trade mark </a:t>
            </a:r>
            <a:r>
              <a:rPr lang="en-GB" sz="1600" dirty="0">
                <a:latin typeface="Arial" panose="020B0604020202020204" pitchFamily="34" charset="0"/>
                <a:cs typeface="Arial" panose="020B0604020202020204" pitchFamily="34" charset="0"/>
              </a:rPr>
              <a:t>from its consumer public, </a:t>
            </a:r>
            <a:r>
              <a:rPr lang="en-GB" sz="1600" b="1" dirty="0">
                <a:latin typeface="Arial" panose="020B0604020202020204" pitchFamily="34" charset="0"/>
                <a:cs typeface="Arial" panose="020B0604020202020204" pitchFamily="34" charset="0"/>
              </a:rPr>
              <a:t>irrespective of whether the products or services for which it was registered are identical or similar</a:t>
            </a:r>
            <a:r>
              <a:rPr lang="en-GB" sz="1600" dirty="0">
                <a:latin typeface="Arial" panose="020B0604020202020204" pitchFamily="34" charset="0"/>
                <a:cs typeface="Arial" panose="020B0604020202020204" pitchFamily="34" charset="0"/>
              </a:rPr>
              <a:t> with those for which the earlier mark was registered.  It is sufficient to prove that the use of the later mark </a:t>
            </a:r>
            <a:r>
              <a:rPr lang="en-GB" sz="1600" b="1" dirty="0">
                <a:latin typeface="Arial" panose="020B0604020202020204" pitchFamily="34" charset="0"/>
                <a:cs typeface="Arial" panose="020B0604020202020204" pitchFamily="34" charset="0"/>
              </a:rPr>
              <a:t>without due cause</a:t>
            </a:r>
            <a:r>
              <a:rPr lang="en-GB" sz="1600" dirty="0">
                <a:latin typeface="Arial" panose="020B0604020202020204" pitchFamily="34" charset="0"/>
                <a:cs typeface="Arial" panose="020B0604020202020204" pitchFamily="34" charset="0"/>
              </a:rPr>
              <a:t> would take </a:t>
            </a:r>
            <a:r>
              <a:rPr lang="en-GB" sz="1600" b="1" dirty="0">
                <a:latin typeface="Arial" panose="020B0604020202020204" pitchFamily="34" charset="0"/>
                <a:cs typeface="Arial" panose="020B0604020202020204" pitchFamily="34" charset="0"/>
              </a:rPr>
              <a:t>unfair advantage of the distinctive character</a:t>
            </a:r>
            <a:r>
              <a:rPr lang="en-GB" sz="16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or repute</a:t>
            </a:r>
            <a:r>
              <a:rPr lang="en-GB" sz="1600" dirty="0">
                <a:latin typeface="Arial" panose="020B0604020202020204" pitchFamily="34" charset="0"/>
                <a:cs typeface="Arial" panose="020B0604020202020204" pitchFamily="34" charset="0"/>
              </a:rPr>
              <a:t> of the earlier mark or be </a:t>
            </a:r>
            <a:r>
              <a:rPr lang="en-GB" sz="1600" b="1" dirty="0">
                <a:latin typeface="Arial" panose="020B0604020202020204" pitchFamily="34" charset="0"/>
                <a:cs typeface="Arial" panose="020B0604020202020204" pitchFamily="34" charset="0"/>
              </a:rPr>
              <a:t>detrimental to the said distinctive character</a:t>
            </a:r>
            <a:r>
              <a:rPr lang="en-GB" sz="1600" dirty="0">
                <a:latin typeface="Arial" panose="020B0604020202020204" pitchFamily="34" charset="0"/>
                <a:cs typeface="Arial" panose="020B0604020202020204" pitchFamily="34" charset="0"/>
              </a:rPr>
              <a:t> or </a:t>
            </a:r>
            <a:r>
              <a:rPr lang="en-GB" sz="1600" b="1" dirty="0">
                <a:latin typeface="Arial" panose="020B0604020202020204" pitchFamily="34" charset="0"/>
                <a:cs typeface="Arial" panose="020B0604020202020204" pitchFamily="34" charset="0"/>
              </a:rPr>
              <a:t>reputation</a:t>
            </a:r>
            <a:r>
              <a:rPr lang="en-GB" sz="1600" dirty="0">
                <a:latin typeface="Arial" panose="020B0604020202020204" pitchFamily="34" charset="0"/>
                <a:cs typeface="Arial" panose="020B0604020202020204" pitchFamily="34" charset="0"/>
              </a:rPr>
              <a:t> of the earlier mark . 
</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pPr marL="0" lvl="0" indent="0" algn="just">
              <a:spcBef>
                <a:spcPts val="0"/>
              </a:spcBef>
              <a:buNone/>
            </a:pPr>
            <a:endParaRPr lang="el-G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14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BC0D52-E3D1-4A61-BA22-0E84E1611BEB}"/>
              </a:ext>
            </a:extLst>
          </p:cNvPr>
          <p:cNvSpPr>
            <a:spLocks noGrp="1"/>
          </p:cNvSpPr>
          <p:nvPr>
            <p:ph type="title"/>
          </p:nvPr>
        </p:nvSpPr>
        <p:spPr>
          <a:xfrm>
            <a:off x="838200" y="1173051"/>
            <a:ext cx="10515600" cy="535932"/>
          </a:xfrm>
        </p:spPr>
        <p:txBody>
          <a:bodyPr>
            <a:normAutofit fontScale="90000"/>
          </a:bodyPr>
          <a:lstStyle/>
          <a:p>
            <a:pPr algn="ctr"/>
            <a:r>
              <a:rPr lang="en-GB">
                <a:latin typeface="Calibri" panose="020F0502020204030204" pitchFamily="34" charset="0"/>
                <a:cs typeface="Arial" panose="020B0604020202020204" pitchFamily="34" charset="0"/>
              </a:rPr>
              <a:t/>
            </a:r>
            <a:br>
              <a:rPr lang="en-GB">
                <a:latin typeface="Calibri" panose="020F0502020204030204" pitchFamily="34" charset="0"/>
                <a:cs typeface="Arial" panose="020B0604020202020204" pitchFamily="34" charset="0"/>
              </a:rPr>
            </a:br>
            <a:endParaRPr lang="en-GB">
              <a:latin typeface="Calibri" panose="020F050202020403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2AC85B6E-1E8C-4B51-9BCD-EBC1E223D25B}"/>
              </a:ext>
            </a:extLst>
          </p:cNvPr>
          <p:cNvSpPr>
            <a:spLocks noGrp="1"/>
          </p:cNvSpPr>
          <p:nvPr>
            <p:ph idx="1"/>
          </p:nvPr>
        </p:nvSpPr>
        <p:spPr>
          <a:xfrm>
            <a:off x="592184" y="1148862"/>
            <a:ext cx="10828486" cy="6092581"/>
          </a:xfrm>
        </p:spPr>
        <p:txBody>
          <a:bodyPr>
            <a:noAutofit/>
          </a:bodyPr>
          <a:lstStyle/>
          <a:p>
            <a:pPr marL="0" lvl="0" indent="0" algn="ctr">
              <a:spcBef>
                <a:spcPts val="0"/>
              </a:spcBef>
              <a:buClr>
                <a:schemeClr val="accent1">
                  <a:lumMod val="75000"/>
                </a:schemeClr>
              </a:buClr>
              <a:buNone/>
            </a:pPr>
            <a:r>
              <a:rPr lang="en-GB" sz="3500" dirty="0">
                <a:solidFill>
                  <a:srgbClr val="C00000"/>
                </a:solidFill>
                <a:latin typeface="Calibri" panose="020F0502020204030204" pitchFamily="34" charset="0"/>
                <a:ea typeface="+mj-ea"/>
                <a:cs typeface="Arial" panose="020B0604020202020204" pitchFamily="34" charset="0"/>
              </a:rPr>
              <a:t>HOW IS AN OPPOSITION LODGED </a:t>
            </a:r>
          </a:p>
          <a:p>
            <a:pPr lvl="0" algn="just">
              <a:spcBef>
                <a:spcPts val="0"/>
              </a:spcBef>
              <a:buClr>
                <a:schemeClr val="accent1">
                  <a:lumMod val="75000"/>
                </a:schemeClr>
              </a:buClr>
            </a:pPr>
            <a:endParaRPr lang="en-GB" sz="1600" dirty="0" smtClean="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endParaRPr lang="en-GB" sz="16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smtClean="0">
                <a:solidFill>
                  <a:prstClr val="black"/>
                </a:solidFill>
                <a:latin typeface="Arial" panose="020B0604020202020204" pitchFamily="34" charset="0"/>
                <a:cs typeface="Arial" panose="020B0604020202020204" pitchFamily="34" charset="0"/>
              </a:rPr>
              <a:t>The </a:t>
            </a:r>
            <a:r>
              <a:rPr lang="en-GB" sz="1600" dirty="0">
                <a:solidFill>
                  <a:prstClr val="black"/>
                </a:solidFill>
                <a:latin typeface="Arial" panose="020B0604020202020204" pitchFamily="34" charset="0"/>
                <a:cs typeface="Arial" panose="020B0604020202020204" pitchFamily="34" charset="0"/>
              </a:rPr>
              <a:t>Opposition is filed within </a:t>
            </a:r>
            <a:r>
              <a:rPr lang="en-GB" sz="1600" b="1" dirty="0">
                <a:solidFill>
                  <a:prstClr val="black"/>
                </a:solidFill>
                <a:latin typeface="Arial" panose="020B0604020202020204" pitchFamily="34" charset="0"/>
                <a:cs typeface="Arial" panose="020B0604020202020204" pitchFamily="34" charset="0"/>
              </a:rPr>
              <a:t>a deadline of three (3) months</a:t>
            </a:r>
            <a:r>
              <a:rPr lang="en-GB" sz="1600" dirty="0">
                <a:solidFill>
                  <a:prstClr val="black"/>
                </a:solidFill>
                <a:latin typeface="Arial" panose="020B0604020202020204" pitchFamily="34" charset="0"/>
                <a:cs typeface="Arial" panose="020B0604020202020204" pitchFamily="34" charset="0"/>
              </a:rPr>
              <a:t>, which commences the day after the publication of the decision of the Examiner of the </a:t>
            </a:r>
            <a:r>
              <a:rPr lang="en-GB" sz="1600" dirty="0" smtClean="0">
                <a:solidFill>
                  <a:prstClr val="black"/>
                </a:solidFill>
                <a:latin typeface="Arial" panose="020B0604020202020204" pitchFamily="34" charset="0"/>
                <a:cs typeface="Arial" panose="020B0604020202020204" pitchFamily="34" charset="0"/>
              </a:rPr>
              <a:t>Trade Mark Service </a:t>
            </a:r>
            <a:r>
              <a:rPr lang="en-GB" sz="1600" dirty="0">
                <a:solidFill>
                  <a:prstClr val="black"/>
                </a:solidFill>
                <a:latin typeface="Arial" panose="020B0604020202020204" pitchFamily="34" charset="0"/>
                <a:cs typeface="Arial" panose="020B0604020202020204" pitchFamily="34" charset="0"/>
              </a:rPr>
              <a:t>or the </a:t>
            </a:r>
            <a:r>
              <a:rPr lang="en-GB" sz="1600" dirty="0" smtClean="0">
                <a:solidFill>
                  <a:prstClr val="black"/>
                </a:solidFill>
                <a:latin typeface="Arial" panose="020B0604020202020204" pitchFamily="34" charset="0"/>
                <a:cs typeface="Arial" panose="020B0604020202020204" pitchFamily="34" charset="0"/>
              </a:rPr>
              <a:t>Trade Mark Administrative Committee or </a:t>
            </a:r>
            <a:r>
              <a:rPr lang="en-GB" sz="1600" dirty="0">
                <a:solidFill>
                  <a:prstClr val="black"/>
                </a:solidFill>
                <a:latin typeface="Arial" panose="020B0604020202020204" pitchFamily="34" charset="0"/>
                <a:cs typeface="Arial" panose="020B0604020202020204" pitchFamily="34" charset="0"/>
              </a:rPr>
              <a:t>the final decision of the Administrative Courts, which, as the case may be, accepted the </a:t>
            </a:r>
            <a:r>
              <a:rPr lang="en-GB" sz="1600" dirty="0" smtClean="0">
                <a:solidFill>
                  <a:prstClr val="black"/>
                </a:solidFill>
                <a:latin typeface="Arial" panose="020B0604020202020204" pitchFamily="34" charset="0"/>
                <a:cs typeface="Arial" panose="020B0604020202020204" pitchFamily="34" charset="0"/>
              </a:rPr>
              <a:t>Trade mark </a:t>
            </a:r>
            <a:r>
              <a:rPr lang="en-GB" sz="1600" dirty="0">
                <a:solidFill>
                  <a:prstClr val="black"/>
                </a:solidFill>
                <a:latin typeface="Arial" panose="020B0604020202020204" pitchFamily="34" charset="0"/>
                <a:cs typeface="Arial" panose="020B0604020202020204" pitchFamily="34" charset="0"/>
              </a:rPr>
              <a:t>Application.   </a:t>
            </a:r>
          </a:p>
          <a:p>
            <a:pPr lvl="0" algn="just">
              <a:spcBef>
                <a:spcPts val="0"/>
              </a:spcBef>
              <a:buClr>
                <a:schemeClr val="accent1">
                  <a:lumMod val="75000"/>
                </a:schemeClr>
              </a:buClr>
            </a:pPr>
            <a:endParaRPr lang="el-GR" sz="16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a:solidFill>
                  <a:prstClr val="black"/>
                </a:solidFill>
                <a:latin typeface="Arial" panose="020B0604020202020204" pitchFamily="34" charset="0"/>
                <a:cs typeface="Arial" panose="020B0604020202020204" pitchFamily="34" charset="0"/>
              </a:rPr>
              <a:t>The Opposition document should contain </a:t>
            </a:r>
            <a:r>
              <a:rPr lang="en-GB" sz="1600" b="1" dirty="0">
                <a:solidFill>
                  <a:prstClr val="black"/>
                </a:solidFill>
                <a:latin typeface="Arial" panose="020B0604020202020204" pitchFamily="34" charset="0"/>
                <a:cs typeface="Arial" panose="020B0604020202020204" pitchFamily="34" charset="0"/>
              </a:rPr>
              <a:t>substantiated and fully documented legal grounds,</a:t>
            </a:r>
            <a:r>
              <a:rPr lang="en-GB" sz="1600" dirty="0">
                <a:solidFill>
                  <a:prstClr val="black"/>
                </a:solidFill>
                <a:latin typeface="Arial" panose="020B0604020202020204" pitchFamily="34" charset="0"/>
                <a:cs typeface="Arial" panose="020B0604020202020204" pitchFamily="34" charset="0"/>
              </a:rPr>
              <a:t> the facts as well as the relevant reference </a:t>
            </a:r>
            <a:r>
              <a:rPr lang="en-GB" sz="1600" b="1" dirty="0">
                <a:solidFill>
                  <a:prstClr val="black"/>
                </a:solidFill>
                <a:latin typeface="Arial" panose="020B0604020202020204" pitchFamily="34" charset="0"/>
                <a:cs typeface="Arial" panose="020B0604020202020204" pitchFamily="34" charset="0"/>
              </a:rPr>
              <a:t>to theory, as well as Jurisprudence. </a:t>
            </a:r>
          </a:p>
          <a:p>
            <a:pPr lvl="0" algn="just">
              <a:spcBef>
                <a:spcPts val="0"/>
              </a:spcBef>
              <a:buClr>
                <a:schemeClr val="accent1">
                  <a:lumMod val="75000"/>
                </a:schemeClr>
              </a:buClr>
            </a:pPr>
            <a:endParaRPr lang="el-GR" sz="16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a:solidFill>
                  <a:prstClr val="black"/>
                </a:solidFill>
                <a:latin typeface="Arial" panose="020B0604020202020204" pitchFamily="34" charset="0"/>
                <a:cs typeface="Arial" panose="020B0604020202020204" pitchFamily="34" charset="0"/>
              </a:rPr>
              <a:t>The Opposition is lodged by</a:t>
            </a:r>
            <a:r>
              <a:rPr lang="en-GB" sz="1600" b="1" dirty="0">
                <a:solidFill>
                  <a:prstClr val="black"/>
                </a:solidFill>
                <a:latin typeface="Arial" panose="020B0604020202020204" pitchFamily="34" charset="0"/>
                <a:cs typeface="Arial" panose="020B0604020202020204" pitchFamily="34" charset="0"/>
              </a:rPr>
              <a:t> the proprietor of the earlier right</a:t>
            </a:r>
            <a:r>
              <a:rPr lang="en-GB" sz="1600" dirty="0">
                <a:solidFill>
                  <a:prstClr val="black"/>
                </a:solidFill>
                <a:latin typeface="Arial" panose="020B0604020202020204" pitchFamily="34" charset="0"/>
                <a:cs typeface="Arial" panose="020B0604020202020204" pitchFamily="34" charset="0"/>
              </a:rPr>
              <a:t> or even </a:t>
            </a:r>
            <a:r>
              <a:rPr lang="en-GB" sz="1600" b="1" dirty="0">
                <a:solidFill>
                  <a:prstClr val="black"/>
                </a:solidFill>
                <a:latin typeface="Arial" panose="020B0604020202020204" pitchFamily="34" charset="0"/>
                <a:cs typeface="Arial" panose="020B0604020202020204" pitchFamily="34" charset="0"/>
              </a:rPr>
              <a:t>the licensees authorised by the proprietors of the earlier mark</a:t>
            </a:r>
            <a:r>
              <a:rPr lang="en-GB" sz="1600" dirty="0">
                <a:solidFill>
                  <a:prstClr val="black"/>
                </a:solidFill>
                <a:latin typeface="Arial" panose="020B0604020202020204" pitchFamily="34" charset="0"/>
                <a:cs typeface="Arial" panose="020B0604020202020204" pitchFamily="34" charset="0"/>
              </a:rPr>
              <a:t>, through their </a:t>
            </a:r>
            <a:r>
              <a:rPr lang="en-GB" sz="1600" b="1" dirty="0">
                <a:solidFill>
                  <a:prstClr val="black"/>
                </a:solidFill>
                <a:latin typeface="Arial" panose="020B0604020202020204" pitchFamily="34" charset="0"/>
                <a:cs typeface="Arial" panose="020B0604020202020204" pitchFamily="34" charset="0"/>
              </a:rPr>
              <a:t>attorneys</a:t>
            </a:r>
            <a:r>
              <a:rPr lang="en-GB" sz="1600" dirty="0">
                <a:solidFill>
                  <a:prstClr val="black"/>
                </a:solidFill>
                <a:latin typeface="Arial" panose="020B0604020202020204" pitchFamily="34" charset="0"/>
                <a:cs typeface="Arial" panose="020B0604020202020204" pitchFamily="34" charset="0"/>
              </a:rPr>
              <a:t>. </a:t>
            </a:r>
          </a:p>
          <a:p>
            <a:pPr lvl="0" algn="just">
              <a:spcBef>
                <a:spcPts val="0"/>
              </a:spcBef>
              <a:buClr>
                <a:schemeClr val="accent1">
                  <a:lumMod val="75000"/>
                </a:schemeClr>
              </a:buClr>
            </a:pPr>
            <a:endParaRPr lang="el-GR" sz="16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a:solidFill>
                  <a:prstClr val="black"/>
                </a:solidFill>
                <a:latin typeface="Arial" panose="020B0604020202020204" pitchFamily="34" charset="0"/>
                <a:cs typeface="Arial" panose="020B0604020202020204" pitchFamily="34" charset="0"/>
              </a:rPr>
              <a:t>The Opposition </a:t>
            </a:r>
            <a:r>
              <a:rPr lang="en-GB" sz="1600" b="1" dirty="0">
                <a:solidFill>
                  <a:prstClr val="black"/>
                </a:solidFill>
                <a:latin typeface="Arial" panose="020B0604020202020204" pitchFamily="34" charset="0"/>
                <a:cs typeface="Arial" panose="020B0604020202020204" pitchFamily="34" charset="0"/>
              </a:rPr>
              <a:t>is lodged with the Organisation’s </a:t>
            </a:r>
            <a:r>
              <a:rPr lang="en-GB" sz="1600" b="1" dirty="0" smtClean="0">
                <a:solidFill>
                  <a:prstClr val="black"/>
                </a:solidFill>
                <a:latin typeface="Arial" panose="020B0604020202020204" pitchFamily="34" charset="0"/>
                <a:cs typeface="Arial" panose="020B0604020202020204" pitchFamily="34" charset="0"/>
              </a:rPr>
              <a:t>Trade Mark Service</a:t>
            </a:r>
            <a:r>
              <a:rPr lang="en-GB" sz="1600" dirty="0" smtClean="0">
                <a:solidFill>
                  <a:prstClr val="black"/>
                </a:solidFill>
                <a:latin typeface="Arial" panose="020B0604020202020204" pitchFamily="34" charset="0"/>
                <a:cs typeface="Arial" panose="020B0604020202020204" pitchFamily="34" charset="0"/>
              </a:rPr>
              <a:t>.  </a:t>
            </a:r>
            <a:endParaRPr lang="en-GB" sz="16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endParaRPr lang="el-GR" sz="16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a:solidFill>
                  <a:prstClr val="black"/>
                </a:solidFill>
                <a:latin typeface="Arial" panose="020B0604020202020204" pitchFamily="34" charset="0"/>
                <a:cs typeface="Arial" panose="020B0604020202020204" pitchFamily="34" charset="0"/>
              </a:rPr>
              <a:t>There is a </a:t>
            </a:r>
            <a:r>
              <a:rPr lang="en-GB" sz="1600" b="1" dirty="0">
                <a:solidFill>
                  <a:prstClr val="black"/>
                </a:solidFill>
                <a:latin typeface="Arial" panose="020B0604020202020204" pitchFamily="34" charset="0"/>
                <a:cs typeface="Arial" panose="020B0604020202020204" pitchFamily="34" charset="0"/>
              </a:rPr>
              <a:t>seventy euro fee</a:t>
            </a:r>
            <a:r>
              <a:rPr lang="en-GB" sz="1600" dirty="0">
                <a:solidFill>
                  <a:prstClr val="black"/>
                </a:solidFill>
                <a:latin typeface="Arial" panose="020B0604020202020204" pitchFamily="34" charset="0"/>
                <a:cs typeface="Arial" panose="020B0604020202020204" pitchFamily="34" charset="0"/>
              </a:rPr>
              <a:t> </a:t>
            </a:r>
            <a:r>
              <a:rPr lang="en-GB" sz="1600" b="1" dirty="0">
                <a:solidFill>
                  <a:prstClr val="black"/>
                </a:solidFill>
                <a:latin typeface="Arial" panose="020B0604020202020204" pitchFamily="34" charset="0"/>
                <a:cs typeface="Arial" panose="020B0604020202020204" pitchFamily="34" charset="0"/>
              </a:rPr>
              <a:t>(70€) </a:t>
            </a:r>
            <a:r>
              <a:rPr lang="en-GB" sz="1600" dirty="0">
                <a:solidFill>
                  <a:prstClr val="black"/>
                </a:solidFill>
                <a:latin typeface="Arial" panose="020B0604020202020204" pitchFamily="34" charset="0"/>
                <a:cs typeface="Arial" panose="020B0604020202020204" pitchFamily="34" charset="0"/>
              </a:rPr>
              <a:t>for lodging the opposition and </a:t>
            </a:r>
            <a:r>
              <a:rPr lang="en-GB" sz="1600" b="1" dirty="0">
                <a:solidFill>
                  <a:prstClr val="black"/>
                </a:solidFill>
                <a:latin typeface="Arial" panose="020B0604020202020204" pitchFamily="34" charset="0"/>
                <a:cs typeface="Arial" panose="020B0604020202020204" pitchFamily="34" charset="0"/>
              </a:rPr>
              <a:t>a forty euro (€40) fee</a:t>
            </a:r>
            <a:r>
              <a:rPr lang="en-GB" sz="1600" dirty="0">
                <a:solidFill>
                  <a:prstClr val="black"/>
                </a:solidFill>
                <a:latin typeface="Arial" panose="020B0604020202020204" pitchFamily="34" charset="0"/>
                <a:cs typeface="Arial" panose="020B0604020202020204" pitchFamily="34" charset="0"/>
              </a:rPr>
              <a:t> for it to be discussed before the </a:t>
            </a:r>
            <a:r>
              <a:rPr lang="en-GB" sz="1600" b="1" dirty="0" smtClean="0">
                <a:solidFill>
                  <a:prstClr val="black"/>
                </a:solidFill>
                <a:latin typeface="Arial" panose="020B0604020202020204" pitchFamily="34" charset="0"/>
                <a:cs typeface="Arial" panose="020B0604020202020204" pitchFamily="34" charset="0"/>
              </a:rPr>
              <a:t>Trade mark </a:t>
            </a:r>
            <a:r>
              <a:rPr lang="en-GB" sz="1600" b="1" dirty="0">
                <a:solidFill>
                  <a:prstClr val="black"/>
                </a:solidFill>
                <a:latin typeface="Arial" panose="020B0604020202020204" pitchFamily="34" charset="0"/>
                <a:cs typeface="Arial" panose="020B0604020202020204" pitchFamily="34" charset="0"/>
              </a:rPr>
              <a:t>Administrative Committee</a:t>
            </a:r>
            <a:r>
              <a:rPr lang="en-GB" sz="1600" dirty="0">
                <a:solidFill>
                  <a:prstClr val="black"/>
                </a:solidFill>
                <a:latin typeface="Arial" panose="020B0604020202020204" pitchFamily="34" charset="0"/>
                <a:cs typeface="Arial" panose="020B0604020202020204" pitchFamily="34" charset="0"/>
              </a:rPr>
              <a:t>, as well as the requisite </a:t>
            </a:r>
            <a:r>
              <a:rPr lang="en-GB" sz="1600" b="1" dirty="0">
                <a:solidFill>
                  <a:prstClr val="black"/>
                </a:solidFill>
                <a:latin typeface="Arial" panose="020B0604020202020204" pitchFamily="34" charset="0"/>
                <a:cs typeface="Arial" panose="020B0604020202020204" pitchFamily="34" charset="0"/>
              </a:rPr>
              <a:t>Advance Payment Notes for of the Bar </a:t>
            </a:r>
            <a:r>
              <a:rPr lang="en-GB" sz="1600" b="1" dirty="0" smtClean="0">
                <a:solidFill>
                  <a:prstClr val="black"/>
                </a:solidFill>
                <a:latin typeface="Arial" panose="020B0604020202020204" pitchFamily="34" charset="0"/>
                <a:cs typeface="Arial" panose="020B0604020202020204" pitchFamily="34" charset="0"/>
              </a:rPr>
              <a:t>Association </a:t>
            </a:r>
            <a:r>
              <a:rPr lang="en-GB" sz="1600" dirty="0" smtClean="0">
                <a:solidFill>
                  <a:prstClr val="black"/>
                </a:solidFill>
                <a:latin typeface="Arial" panose="020B0604020202020204" pitchFamily="34" charset="0"/>
                <a:cs typeface="Arial" panose="020B0604020202020204" pitchFamily="34" charset="0"/>
              </a:rPr>
              <a:t>to be paid.  </a:t>
            </a:r>
            <a:endParaRPr lang="en-GB"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64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BC0D52-E3D1-4A61-BA22-0E84E1611BEB}"/>
              </a:ext>
            </a:extLst>
          </p:cNvPr>
          <p:cNvSpPr>
            <a:spLocks noGrp="1"/>
          </p:cNvSpPr>
          <p:nvPr>
            <p:ph type="title"/>
          </p:nvPr>
        </p:nvSpPr>
        <p:spPr>
          <a:xfrm>
            <a:off x="838200" y="1173051"/>
            <a:ext cx="10515600" cy="535932"/>
          </a:xfrm>
        </p:spPr>
        <p:txBody>
          <a:bodyPr>
            <a:normAutofit fontScale="90000"/>
          </a:bodyPr>
          <a:lstStyle/>
          <a:p>
            <a:pPr algn="ctr"/>
            <a:r>
              <a:rPr lang="en-GB">
                <a:latin typeface="Calibri" panose="020F0502020204030204" pitchFamily="34" charset="0"/>
                <a:cs typeface="Arial" panose="020B0604020202020204" pitchFamily="34" charset="0"/>
              </a:rPr>
              <a:t/>
            </a:r>
            <a:br>
              <a:rPr lang="en-GB">
                <a:latin typeface="Calibri" panose="020F0502020204030204" pitchFamily="34" charset="0"/>
                <a:cs typeface="Arial" panose="020B0604020202020204" pitchFamily="34" charset="0"/>
              </a:rPr>
            </a:br>
            <a:endParaRPr lang="en-GB">
              <a:latin typeface="Calibri" panose="020F050202020403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2AC85B6E-1E8C-4B51-9BCD-EBC1E223D25B}"/>
              </a:ext>
            </a:extLst>
          </p:cNvPr>
          <p:cNvSpPr>
            <a:spLocks noGrp="1"/>
          </p:cNvSpPr>
          <p:nvPr>
            <p:ph idx="1"/>
          </p:nvPr>
        </p:nvSpPr>
        <p:spPr>
          <a:xfrm>
            <a:off x="681757" y="1797215"/>
            <a:ext cx="10828485" cy="4379651"/>
          </a:xfrm>
        </p:spPr>
        <p:txBody>
          <a:bodyPr>
            <a:noAutofit/>
          </a:bodyPr>
          <a:lstStyle/>
          <a:p>
            <a:pPr marL="0" lvl="0" indent="0" algn="just">
              <a:spcBef>
                <a:spcPts val="0"/>
              </a:spcBef>
              <a:buClr>
                <a:schemeClr val="accent1">
                  <a:lumMod val="75000"/>
                </a:schemeClr>
              </a:buClr>
              <a:buNone/>
            </a:pPr>
            <a:endParaRPr lang="el-GR" sz="14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a:solidFill>
                  <a:prstClr val="black"/>
                </a:solidFill>
                <a:latin typeface="Arial" panose="020B0604020202020204" pitchFamily="34" charset="0"/>
                <a:cs typeface="Arial" panose="020B0604020202020204" pitchFamily="34" charset="0"/>
              </a:rPr>
              <a:t>Immediately upon filing the opposition, the </a:t>
            </a:r>
            <a:r>
              <a:rPr lang="en-GB" sz="1600" dirty="0" smtClean="0">
                <a:solidFill>
                  <a:prstClr val="black"/>
                </a:solidFill>
                <a:latin typeface="Arial" panose="020B0604020202020204" pitchFamily="34" charset="0"/>
                <a:cs typeface="Arial" panose="020B0604020202020204" pitchFamily="34" charset="0"/>
              </a:rPr>
              <a:t>Trade Mark Service </a:t>
            </a:r>
            <a:r>
              <a:rPr lang="en-GB" sz="1600" dirty="0">
                <a:solidFill>
                  <a:prstClr val="black"/>
                </a:solidFill>
                <a:latin typeface="Arial" panose="020B0604020202020204" pitchFamily="34" charset="0"/>
                <a:cs typeface="Arial" panose="020B0604020202020204" pitchFamily="34" charset="0"/>
              </a:rPr>
              <a:t>assigns a protocol number to the opponent with the date of submission and the date of the hearing before the </a:t>
            </a:r>
            <a:r>
              <a:rPr lang="en-GB" sz="1600" dirty="0" smtClean="0">
                <a:solidFill>
                  <a:prstClr val="black"/>
                </a:solidFill>
                <a:latin typeface="Arial" panose="020B0604020202020204" pitchFamily="34" charset="0"/>
                <a:cs typeface="Arial" panose="020B0604020202020204" pitchFamily="34" charset="0"/>
              </a:rPr>
              <a:t>Trade mark </a:t>
            </a:r>
            <a:r>
              <a:rPr lang="en-GB" sz="1600" dirty="0">
                <a:solidFill>
                  <a:prstClr val="black"/>
                </a:solidFill>
                <a:latin typeface="Arial" panose="020B0604020202020204" pitchFamily="34" charset="0"/>
                <a:cs typeface="Arial" panose="020B0604020202020204" pitchFamily="34" charset="0"/>
              </a:rPr>
              <a:t>Administrative Committee. It should be noted here that the opponent shall procure that a certified copy of the Opposition, with the act designating the hearing date and the related summons, shall be notified to the applicant or their agent, by bailiff, at least thirty (30) full days prior to the meeting of the </a:t>
            </a:r>
            <a:r>
              <a:rPr lang="en-GB" sz="1600" dirty="0" smtClean="0">
                <a:solidFill>
                  <a:prstClr val="black"/>
                </a:solidFill>
                <a:latin typeface="Arial" panose="020B0604020202020204" pitchFamily="34" charset="0"/>
                <a:cs typeface="Arial" panose="020B0604020202020204" pitchFamily="34" charset="0"/>
              </a:rPr>
              <a:t>Trade mark </a:t>
            </a:r>
            <a:r>
              <a:rPr lang="en-GB" sz="1600" dirty="0">
                <a:solidFill>
                  <a:prstClr val="black"/>
                </a:solidFill>
                <a:latin typeface="Arial" panose="020B0604020202020204" pitchFamily="34" charset="0"/>
                <a:cs typeface="Arial" panose="020B0604020202020204" pitchFamily="34" charset="0"/>
              </a:rPr>
              <a:t>Administrative Committee. If the deadline lapses, the Opposition </a:t>
            </a:r>
            <a:r>
              <a:rPr lang="en-GB" sz="1600" b="1" dirty="0">
                <a:solidFill>
                  <a:prstClr val="black"/>
                </a:solidFill>
                <a:latin typeface="Arial" panose="020B0604020202020204" pitchFamily="34" charset="0"/>
                <a:cs typeface="Arial" panose="020B0604020202020204" pitchFamily="34" charset="0"/>
              </a:rPr>
              <a:t>shall be inadmissible and dismissed. </a:t>
            </a:r>
          </a:p>
          <a:p>
            <a:pPr lvl="0" algn="just">
              <a:spcBef>
                <a:spcPts val="0"/>
              </a:spcBef>
              <a:buClr>
                <a:schemeClr val="accent1">
                  <a:lumMod val="75000"/>
                </a:schemeClr>
              </a:buClr>
            </a:pPr>
            <a:endParaRPr lang="el-GR" sz="16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a:solidFill>
                  <a:prstClr val="black"/>
                </a:solidFill>
                <a:latin typeface="Arial" panose="020B0604020202020204" pitchFamily="34" charset="0"/>
                <a:cs typeface="Arial" panose="020B0604020202020204" pitchFamily="34" charset="0"/>
              </a:rPr>
              <a:t>The </a:t>
            </a:r>
            <a:r>
              <a:rPr lang="en-GB" sz="1600" dirty="0" smtClean="0">
                <a:solidFill>
                  <a:prstClr val="black"/>
                </a:solidFill>
                <a:latin typeface="Arial" panose="020B0604020202020204" pitchFamily="34" charset="0"/>
                <a:cs typeface="Arial" panose="020B0604020202020204" pitchFamily="34" charset="0"/>
              </a:rPr>
              <a:t>Trade Mark Administrative Committee shall </a:t>
            </a:r>
            <a:r>
              <a:rPr lang="en-GB" sz="1600" dirty="0">
                <a:solidFill>
                  <a:prstClr val="black"/>
                </a:solidFill>
                <a:latin typeface="Arial" panose="020B0604020202020204" pitchFamily="34" charset="0"/>
                <a:cs typeface="Arial" panose="020B0604020202020204" pitchFamily="34" charset="0"/>
              </a:rPr>
              <a:t>convene on the hearing date set, in accordance with the procedure set forth in article 30 of </a:t>
            </a:r>
            <a:r>
              <a:rPr lang="en-GB" sz="1600" b="1" dirty="0">
                <a:solidFill>
                  <a:prstClr val="black"/>
                </a:solidFill>
                <a:latin typeface="Arial" panose="020B0604020202020204" pitchFamily="34" charset="0"/>
                <a:cs typeface="Arial" panose="020B0604020202020204" pitchFamily="34" charset="0"/>
              </a:rPr>
              <a:t>Law</a:t>
            </a:r>
            <a:r>
              <a:rPr lang="en-GB" sz="1600" dirty="0">
                <a:solidFill>
                  <a:prstClr val="black"/>
                </a:solidFill>
                <a:latin typeface="Arial" panose="020B0604020202020204" pitchFamily="34" charset="0"/>
                <a:cs typeface="Arial" panose="020B0604020202020204" pitchFamily="34" charset="0"/>
              </a:rPr>
              <a:t> </a:t>
            </a:r>
            <a:r>
              <a:rPr lang="en-GB" sz="1600" b="1" dirty="0">
                <a:solidFill>
                  <a:prstClr val="black"/>
                </a:solidFill>
                <a:latin typeface="Arial" panose="020B0604020202020204" pitchFamily="34" charset="0"/>
                <a:cs typeface="Arial" panose="020B0604020202020204" pitchFamily="34" charset="0"/>
              </a:rPr>
              <a:t>4679/2020</a:t>
            </a:r>
            <a:r>
              <a:rPr lang="en-GB" sz="1600" dirty="0">
                <a:solidFill>
                  <a:prstClr val="black"/>
                </a:solidFill>
                <a:latin typeface="Arial" panose="020B0604020202020204" pitchFamily="34" charset="0"/>
                <a:cs typeface="Arial" panose="020B0604020202020204" pitchFamily="34" charset="0"/>
              </a:rPr>
              <a:t>. </a:t>
            </a:r>
          </a:p>
          <a:p>
            <a:pPr lvl="0" algn="just">
              <a:spcBef>
                <a:spcPts val="0"/>
              </a:spcBef>
              <a:buClr>
                <a:schemeClr val="accent1">
                  <a:lumMod val="75000"/>
                </a:schemeClr>
              </a:buClr>
            </a:pPr>
            <a:endParaRPr lang="el-GR" sz="1600" dirty="0">
              <a:solidFill>
                <a:prstClr val="black"/>
              </a:solidFill>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a:solidFill>
                  <a:prstClr val="black"/>
                </a:solidFill>
                <a:latin typeface="Arial" panose="020B0604020202020204" pitchFamily="34" charset="0"/>
                <a:cs typeface="Arial" panose="020B0604020202020204" pitchFamily="34" charset="0"/>
              </a:rPr>
              <a:t>The </a:t>
            </a:r>
            <a:r>
              <a:rPr lang="en-GB" sz="1600" dirty="0" smtClean="0">
                <a:solidFill>
                  <a:prstClr val="black"/>
                </a:solidFill>
                <a:latin typeface="Arial" panose="020B0604020202020204" pitchFamily="34" charset="0"/>
                <a:cs typeface="Arial" panose="020B0604020202020204" pitchFamily="34" charset="0"/>
              </a:rPr>
              <a:t>Trade Mark Administrative Committee rules </a:t>
            </a:r>
            <a:r>
              <a:rPr lang="en-GB" sz="1600" dirty="0">
                <a:solidFill>
                  <a:prstClr val="black"/>
                </a:solidFill>
                <a:latin typeface="Arial" panose="020B0604020202020204" pitchFamily="34" charset="0"/>
                <a:cs typeface="Arial" panose="020B0604020202020204" pitchFamily="34" charset="0"/>
              </a:rPr>
              <a:t>on the Opposition, pursuant to the adversarial system, on the basis of the whole body of evidence that has been placed at its disposal by the parties and </a:t>
            </a:r>
            <a:r>
              <a:rPr lang="en-GB" sz="1600" dirty="0" smtClean="0">
                <a:solidFill>
                  <a:prstClr val="black"/>
                </a:solidFill>
                <a:latin typeface="Arial" panose="020B0604020202020204" pitchFamily="34" charset="0"/>
                <a:cs typeface="Arial" panose="020B0604020202020204" pitchFamily="34" charset="0"/>
              </a:rPr>
              <a:t>reaches a decision accordingly</a:t>
            </a:r>
            <a:r>
              <a:rPr lang="en-GB" sz="1600" dirty="0">
                <a:solidFill>
                  <a:prstClr val="black"/>
                </a:solidFill>
                <a:latin typeface="Arial" panose="020B0604020202020204" pitchFamily="34" charset="0"/>
                <a:cs typeface="Arial" panose="020B0604020202020204" pitchFamily="34" charset="0"/>
              </a:rPr>
              <a:t>. </a:t>
            </a:r>
          </a:p>
          <a:p>
            <a:pPr marL="0" lvl="0" indent="0" algn="just">
              <a:spcBef>
                <a:spcPts val="0"/>
              </a:spcBef>
              <a:buNone/>
            </a:pPr>
            <a:endParaRPr lang="el-G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27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BC0D52-E3D1-4A61-BA22-0E84E1611BEB}"/>
              </a:ext>
            </a:extLst>
          </p:cNvPr>
          <p:cNvSpPr>
            <a:spLocks noGrp="1"/>
          </p:cNvSpPr>
          <p:nvPr>
            <p:ph type="title"/>
          </p:nvPr>
        </p:nvSpPr>
        <p:spPr>
          <a:xfrm>
            <a:off x="838200" y="1513044"/>
            <a:ext cx="10515600" cy="895355"/>
          </a:xfrm>
        </p:spPr>
        <p:txBody>
          <a:bodyPr>
            <a:normAutofit fontScale="90000"/>
          </a:bodyPr>
          <a:lstStyle/>
          <a:p>
            <a:pPr algn="ctr"/>
            <a:r>
              <a:rPr lang="en-GB" sz="3900">
                <a:solidFill>
                  <a:srgbClr val="C00000"/>
                </a:solidFill>
                <a:latin typeface="+mn-lt"/>
              </a:rPr>
              <a:t>WHICH ARE THE POSSIBLE OUTCOMES</a:t>
            </a:r>
            <a:r>
              <a:rPr lang="en-GB">
                <a:latin typeface="Calibri" panose="020F0502020204030204" pitchFamily="34" charset="0"/>
                <a:cs typeface="Arial" panose="020B0604020202020204" pitchFamily="34" charset="0"/>
              </a:rPr>
              <a:t/>
            </a:r>
            <a:br>
              <a:rPr lang="en-GB">
                <a:latin typeface="Calibri" panose="020F0502020204030204" pitchFamily="34" charset="0"/>
                <a:cs typeface="Arial" panose="020B0604020202020204" pitchFamily="34" charset="0"/>
              </a:rPr>
            </a:br>
            <a:endParaRPr lang="en-GB">
              <a:latin typeface="Calibri" panose="020F050202020403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2AC85B6E-1E8C-4B51-9BCD-EBC1E223D25B}"/>
              </a:ext>
            </a:extLst>
          </p:cNvPr>
          <p:cNvSpPr>
            <a:spLocks noGrp="1"/>
          </p:cNvSpPr>
          <p:nvPr>
            <p:ph idx="1"/>
          </p:nvPr>
        </p:nvSpPr>
        <p:spPr>
          <a:xfrm>
            <a:off x="637953" y="2408399"/>
            <a:ext cx="11025963" cy="3196293"/>
          </a:xfrm>
        </p:spPr>
        <p:txBody>
          <a:bodyPr>
            <a:noAutofit/>
          </a:bodyPr>
          <a:lstStyle/>
          <a:p>
            <a:pPr lvl="0">
              <a:spcBef>
                <a:spcPts val="0"/>
              </a:spcBef>
              <a:buClr>
                <a:schemeClr val="accent1">
                  <a:lumMod val="75000"/>
                </a:schemeClr>
              </a:buClr>
            </a:pPr>
            <a:r>
              <a:rPr lang="en-GB" sz="1600" dirty="0">
                <a:latin typeface="Arial" panose="020B0604020202020204" pitchFamily="34" charset="0"/>
                <a:cs typeface="Arial" panose="020B0604020202020204" pitchFamily="34" charset="0"/>
              </a:rPr>
              <a:t>After an exhaustive examination of the Opposition grounds put forth, as well as all the relevant documents submitted, the </a:t>
            </a:r>
            <a:r>
              <a:rPr lang="en-GB" sz="1600" dirty="0" smtClean="0">
                <a:latin typeface="Arial" panose="020B0604020202020204" pitchFamily="34" charset="0"/>
                <a:cs typeface="Arial" panose="020B0604020202020204" pitchFamily="34" charset="0"/>
              </a:rPr>
              <a:t>Trade Mark Administrative Committee shall </a:t>
            </a:r>
            <a:r>
              <a:rPr lang="en-GB" sz="1600" dirty="0">
                <a:latin typeface="Arial" panose="020B0604020202020204" pitchFamily="34" charset="0"/>
                <a:cs typeface="Arial" panose="020B0604020202020204" pitchFamily="34" charset="0"/>
              </a:rPr>
              <a:t>issue its </a:t>
            </a:r>
            <a:r>
              <a:rPr lang="en-GB" sz="1600" b="1" dirty="0">
                <a:latin typeface="Arial" panose="020B0604020202020204" pitchFamily="34" charset="0"/>
                <a:cs typeface="Arial" panose="020B0604020202020204" pitchFamily="34" charset="0"/>
              </a:rPr>
              <a:t>decision</a:t>
            </a:r>
            <a:r>
              <a:rPr lang="en-GB" sz="1600" dirty="0">
                <a:latin typeface="Arial" panose="020B0604020202020204" pitchFamily="34" charset="0"/>
                <a:cs typeface="Arial" panose="020B0604020202020204" pitchFamily="34" charset="0"/>
              </a:rPr>
              <a:t>.  This decision may:</a:t>
            </a:r>
          </a:p>
          <a:p>
            <a:pPr lvl="0">
              <a:spcBef>
                <a:spcPts val="0"/>
              </a:spcBef>
              <a:buFont typeface="Courier New" panose="02070309020205020404" pitchFamily="49" charset="0"/>
              <a:buChar char="o"/>
            </a:pPr>
            <a:endParaRPr lang="el-GR" sz="1400" dirty="0">
              <a:latin typeface="Arial" panose="020B0604020202020204" pitchFamily="34" charset="0"/>
              <a:cs typeface="Arial" panose="020B0604020202020204" pitchFamily="34" charset="0"/>
            </a:endParaRPr>
          </a:p>
          <a:p>
            <a:pPr marL="468312" lvl="0" indent="-285750">
              <a:spcBef>
                <a:spcPts val="0"/>
              </a:spcBef>
              <a:buFont typeface="Courier New" panose="02070309020205020404" pitchFamily="49" charset="0"/>
              <a:buChar char="o"/>
            </a:pPr>
            <a:r>
              <a:rPr lang="en-GB" sz="1400" b="1" dirty="0">
                <a:latin typeface="Arial" panose="020B0604020202020204" pitchFamily="34" charset="0"/>
                <a:cs typeface="Arial" panose="020B0604020202020204" pitchFamily="34" charset="0"/>
              </a:rPr>
              <a:t>uphold the Opposition </a:t>
            </a:r>
            <a:r>
              <a:rPr lang="en-GB" sz="1400" dirty="0">
                <a:latin typeface="Arial" panose="020B0604020202020204" pitchFamily="34" charset="0"/>
                <a:cs typeface="Arial" panose="020B0604020202020204" pitchFamily="34" charset="0"/>
              </a:rPr>
              <a:t>and therefore </a:t>
            </a:r>
            <a:r>
              <a:rPr lang="en-GB" sz="1400" b="1" dirty="0">
                <a:latin typeface="Arial" panose="020B0604020202020204" pitchFamily="34" charset="0"/>
                <a:cs typeface="Arial" panose="020B0604020202020204" pitchFamily="34" charset="0"/>
              </a:rPr>
              <a:t>be subject to Appeal </a:t>
            </a:r>
            <a:r>
              <a:rPr lang="en-GB" sz="1400" dirty="0">
                <a:latin typeface="Arial" panose="020B0604020202020204" pitchFamily="34" charset="0"/>
                <a:cs typeface="Arial" panose="020B0604020202020204" pitchFamily="34" charset="0"/>
              </a:rPr>
              <a:t>by the applicant before the Administrative Courts; </a:t>
            </a:r>
          </a:p>
          <a:p>
            <a:pPr marL="468312" lvl="0" indent="-285750">
              <a:spcBef>
                <a:spcPts val="0"/>
              </a:spcBef>
              <a:buFont typeface="Courier New" panose="02070309020205020404" pitchFamily="49" charset="0"/>
              <a:buChar char="o"/>
            </a:pPr>
            <a:r>
              <a:rPr lang="en-GB" sz="1400" b="1" dirty="0">
                <a:latin typeface="Arial" panose="020B0604020202020204" pitchFamily="34" charset="0"/>
                <a:cs typeface="Arial" panose="020B0604020202020204" pitchFamily="34" charset="0"/>
              </a:rPr>
              <a:t>partially uphold the Opposition</a:t>
            </a:r>
            <a:r>
              <a:rPr lang="en-GB" sz="1400" dirty="0">
                <a:latin typeface="Arial" panose="020B0604020202020204" pitchFamily="34" charset="0"/>
                <a:cs typeface="Arial" panose="020B0604020202020204" pitchFamily="34" charset="0"/>
              </a:rPr>
              <a:t> and therefore to </a:t>
            </a:r>
            <a:r>
              <a:rPr lang="en-GB" sz="1400" b="1" dirty="0">
                <a:latin typeface="Arial" panose="020B0604020202020204" pitchFamily="34" charset="0"/>
                <a:cs typeface="Arial" panose="020B0604020202020204" pitchFamily="34" charset="0"/>
              </a:rPr>
              <a:t>be subject to Appeal</a:t>
            </a:r>
            <a:r>
              <a:rPr lang="en-GB" sz="1400" dirty="0">
                <a:latin typeface="Arial" panose="020B0604020202020204" pitchFamily="34" charset="0"/>
                <a:cs typeface="Arial" panose="020B0604020202020204" pitchFamily="34" charset="0"/>
              </a:rPr>
              <a:t> by both Parties before the Administrative Courts, whereby each party contests that part that was not upheld and which is detrimental to it, and </a:t>
            </a:r>
          </a:p>
          <a:p>
            <a:pPr marL="468312" lvl="0" indent="-285750">
              <a:spcBef>
                <a:spcPts val="0"/>
              </a:spcBef>
              <a:buFont typeface="Courier New" panose="02070309020205020404" pitchFamily="49" charset="0"/>
              <a:buChar char="o"/>
            </a:pPr>
            <a:r>
              <a:rPr lang="en-GB" sz="1400" b="1" dirty="0">
                <a:latin typeface="Arial" panose="020B0604020202020204" pitchFamily="34" charset="0"/>
                <a:cs typeface="Arial" panose="020B0604020202020204" pitchFamily="34" charset="0"/>
              </a:rPr>
              <a:t>Dismiss the Opposition </a:t>
            </a:r>
            <a:r>
              <a:rPr lang="en-GB" sz="1400" dirty="0">
                <a:latin typeface="Arial" panose="020B0604020202020204" pitchFamily="34" charset="0"/>
                <a:cs typeface="Arial" panose="020B0604020202020204" pitchFamily="34" charset="0"/>
              </a:rPr>
              <a:t>and therefore </a:t>
            </a:r>
            <a:r>
              <a:rPr lang="en-GB" sz="1400" b="1" dirty="0">
                <a:latin typeface="Arial" panose="020B0604020202020204" pitchFamily="34" charset="0"/>
                <a:cs typeface="Arial" panose="020B0604020202020204" pitchFamily="34" charset="0"/>
              </a:rPr>
              <a:t>be subject to Appeal</a:t>
            </a:r>
            <a:r>
              <a:rPr lang="en-GB" sz="1400" dirty="0">
                <a:latin typeface="Arial" panose="020B0604020202020204" pitchFamily="34" charset="0"/>
                <a:cs typeface="Arial" panose="020B0604020202020204" pitchFamily="34" charset="0"/>
              </a:rPr>
              <a:t> by the opponent before the Administrative Courts;</a:t>
            </a:r>
          </a:p>
          <a:p>
            <a:pPr lvl="0">
              <a:spcBef>
                <a:spcPts val="0"/>
              </a:spcBef>
              <a:buFont typeface="Wingdings" panose="05000000000000000000" pitchFamily="2" charset="2"/>
              <a:buChar char="q"/>
            </a:pPr>
            <a:endParaRPr lang="el-GR" sz="1400" dirty="0">
              <a:latin typeface="Arial" panose="020B0604020202020204" pitchFamily="34" charset="0"/>
              <a:cs typeface="Arial" panose="020B0604020202020204" pitchFamily="34" charset="0"/>
            </a:endParaRPr>
          </a:p>
          <a:p>
            <a:pPr marL="0" lvl="0" indent="0">
              <a:spcBef>
                <a:spcPts val="0"/>
              </a:spcBef>
              <a:buNone/>
            </a:pPr>
            <a:endParaRPr lang="el-GR" sz="1400" dirty="0">
              <a:latin typeface="Arial" panose="020B0604020202020204" pitchFamily="34" charset="0"/>
              <a:cs typeface="Arial" panose="020B0604020202020204" pitchFamily="34" charset="0"/>
            </a:endParaRPr>
          </a:p>
          <a:p>
            <a:pPr lvl="0">
              <a:spcBef>
                <a:spcPts val="0"/>
              </a:spcBef>
              <a:buClr>
                <a:schemeClr val="accent1">
                  <a:lumMod val="75000"/>
                </a:schemeClr>
              </a:buClr>
            </a:pPr>
            <a:r>
              <a:rPr lang="en-GB" sz="1400" dirty="0">
                <a:latin typeface="Arial" panose="020B0604020202020204" pitchFamily="34" charset="0"/>
                <a:cs typeface="Arial" panose="020B0604020202020204" pitchFamily="34" charset="0"/>
              </a:rPr>
              <a:t>However, the involved parties are free to reach </a:t>
            </a:r>
            <a:r>
              <a:rPr lang="en-GB" sz="1400" b="1" dirty="0">
                <a:latin typeface="Arial" panose="020B0604020202020204" pitchFamily="34" charset="0"/>
                <a:cs typeface="Arial" panose="020B0604020202020204" pitchFamily="34" charset="0"/>
              </a:rPr>
              <a:t>a settlement and agreement </a:t>
            </a:r>
            <a:r>
              <a:rPr lang="en-GB" sz="1400" dirty="0">
                <a:latin typeface="Arial" panose="020B0604020202020204" pitchFamily="34" charset="0"/>
                <a:cs typeface="Arial" panose="020B0604020202020204" pitchFamily="34" charset="0"/>
              </a:rPr>
              <a:t>of their own accord. </a:t>
            </a:r>
          </a:p>
          <a:p>
            <a:pPr lvl="0">
              <a:spcBef>
                <a:spcPts val="0"/>
              </a:spcBef>
              <a:buClr>
                <a:schemeClr val="accent1">
                  <a:lumMod val="75000"/>
                </a:schemeClr>
              </a:buClr>
            </a:pPr>
            <a:endParaRPr lang="en-US" sz="1200" dirty="0">
              <a:latin typeface="Arial" panose="020B0604020202020204" pitchFamily="34" charset="0"/>
              <a:cs typeface="Arial" panose="020B0604020202020204" pitchFamily="34" charset="0"/>
            </a:endParaRPr>
          </a:p>
          <a:p>
            <a:pPr lvl="0">
              <a:spcBef>
                <a:spcPts val="0"/>
              </a:spcBef>
              <a:buClr>
                <a:schemeClr val="accent1">
                  <a:lumMod val="75000"/>
                </a:schemeClr>
              </a:buClr>
            </a:pPr>
            <a:endParaRPr lang="el-GR" sz="1200" dirty="0">
              <a:latin typeface="Arial" panose="020B0604020202020204" pitchFamily="34" charset="0"/>
              <a:cs typeface="Arial" panose="020B0604020202020204" pitchFamily="34" charset="0"/>
            </a:endParaRPr>
          </a:p>
          <a:p>
            <a:pPr lvl="0">
              <a:spcBef>
                <a:spcPts val="0"/>
              </a:spcBef>
              <a:buClr>
                <a:schemeClr val="accent1">
                  <a:lumMod val="75000"/>
                </a:schemeClr>
              </a:buClr>
            </a:pPr>
            <a:r>
              <a:rPr lang="en-GB" sz="1400" dirty="0">
                <a:latin typeface="Arial" panose="020B0604020202020204" pitchFamily="34" charset="0"/>
                <a:cs typeface="Arial" panose="020B0604020202020204" pitchFamily="34" charset="0"/>
              </a:rPr>
              <a:t>Finally, it should be noted that the involved parties can submit a joint application for mediation at any point in time after lodging an opposition with the </a:t>
            </a:r>
            <a:r>
              <a:rPr lang="en-GB" sz="1400" dirty="0" smtClean="0">
                <a:latin typeface="Arial" panose="020B0604020202020204" pitchFamily="34" charset="0"/>
                <a:cs typeface="Arial" panose="020B0604020202020204" pitchFamily="34" charset="0"/>
              </a:rPr>
              <a:t>Trade Mark Service </a:t>
            </a:r>
            <a:r>
              <a:rPr lang="en-GB" sz="1400" dirty="0">
                <a:latin typeface="Arial" panose="020B0604020202020204" pitchFamily="34" charset="0"/>
                <a:cs typeface="Arial" panose="020B0604020202020204" pitchFamily="34" charset="0"/>
              </a:rPr>
              <a:t>of the Hellenic Industrial Property Organisation, which results in the suspension of the proceedings before the </a:t>
            </a:r>
            <a:r>
              <a:rPr lang="en-GB" sz="1400" dirty="0" smtClean="0">
                <a:latin typeface="Arial" panose="020B0604020202020204" pitchFamily="34" charset="0"/>
                <a:cs typeface="Arial" panose="020B0604020202020204" pitchFamily="34" charset="0"/>
              </a:rPr>
              <a:t>Trade mark </a:t>
            </a:r>
            <a:r>
              <a:rPr lang="en-GB" sz="1400" dirty="0">
                <a:latin typeface="Arial" panose="020B0604020202020204" pitchFamily="34" charset="0"/>
                <a:cs typeface="Arial" panose="020B0604020202020204" pitchFamily="34" charset="0"/>
              </a:rPr>
              <a:t>Administrative Committee.</a:t>
            </a:r>
          </a:p>
        </p:txBody>
      </p:sp>
    </p:spTree>
    <p:extLst>
      <p:ext uri="{BB962C8B-B14F-4D97-AF65-F5344CB8AC3E}">
        <p14:creationId xmlns:p14="http://schemas.microsoft.com/office/powerpoint/2010/main" val="140284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BC0D52-E3D1-4A61-BA22-0E84E1611BEB}"/>
              </a:ext>
            </a:extLst>
          </p:cNvPr>
          <p:cNvSpPr>
            <a:spLocks noGrp="1"/>
          </p:cNvSpPr>
          <p:nvPr>
            <p:ph type="title"/>
          </p:nvPr>
        </p:nvSpPr>
        <p:spPr>
          <a:xfrm>
            <a:off x="838200" y="1804722"/>
            <a:ext cx="10515600" cy="535932"/>
          </a:xfrm>
        </p:spPr>
        <p:txBody>
          <a:bodyPr>
            <a:normAutofit fontScale="90000"/>
          </a:bodyPr>
          <a:lstStyle/>
          <a:p>
            <a:pPr algn="ctr"/>
            <a:r>
              <a:rPr lang="en-GB" sz="3900">
                <a:solidFill>
                  <a:srgbClr val="C00000"/>
                </a:solidFill>
                <a:latin typeface="+mn-lt"/>
              </a:rPr>
              <a:t>TAKE HOME POINTS</a:t>
            </a:r>
            <a:r>
              <a:rPr lang="en-GB">
                <a:latin typeface="Calibri" panose="020F0502020204030204" pitchFamily="34" charset="0"/>
                <a:cs typeface="Arial" panose="020B0604020202020204" pitchFamily="34" charset="0"/>
              </a:rPr>
              <a:t/>
            </a:r>
            <a:br>
              <a:rPr lang="en-GB">
                <a:latin typeface="Calibri" panose="020F0502020204030204" pitchFamily="34" charset="0"/>
                <a:cs typeface="Arial" panose="020B0604020202020204" pitchFamily="34" charset="0"/>
              </a:rPr>
            </a:br>
            <a:endParaRPr lang="en-GB">
              <a:latin typeface="Calibri" panose="020F050202020403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2AC85B6E-1E8C-4B51-9BCD-EBC1E223D25B}"/>
              </a:ext>
            </a:extLst>
          </p:cNvPr>
          <p:cNvSpPr>
            <a:spLocks noGrp="1"/>
          </p:cNvSpPr>
          <p:nvPr>
            <p:ph idx="1"/>
          </p:nvPr>
        </p:nvSpPr>
        <p:spPr>
          <a:xfrm>
            <a:off x="637953" y="2406394"/>
            <a:ext cx="11025963" cy="4631490"/>
          </a:xfrm>
        </p:spPr>
        <p:txBody>
          <a:bodyPr>
            <a:noAutofit/>
          </a:bodyPr>
          <a:lstStyle/>
          <a:p>
            <a:pPr lvl="0" algn="just">
              <a:spcBef>
                <a:spcPts val="0"/>
              </a:spcBef>
              <a:buClr>
                <a:schemeClr val="accent1">
                  <a:lumMod val="75000"/>
                </a:schemeClr>
              </a:buClr>
            </a:pPr>
            <a:r>
              <a:rPr lang="en-GB" sz="1600" dirty="0">
                <a:latin typeface="Arial" panose="020B0604020202020204" pitchFamily="34" charset="0"/>
                <a:cs typeface="Arial" panose="020B0604020202020204" pitchFamily="34" charset="0"/>
              </a:rPr>
              <a:t>Opposition is a valuable remedy for every natural or legal person that wants to protect its </a:t>
            </a:r>
            <a:r>
              <a:rPr lang="en-GB" sz="1600" dirty="0" smtClean="0">
                <a:latin typeface="Arial" panose="020B0604020202020204" pitchFamily="34" charset="0"/>
                <a:cs typeface="Arial" panose="020B0604020202020204" pitchFamily="34" charset="0"/>
              </a:rPr>
              <a:t>trade mark </a:t>
            </a:r>
            <a:r>
              <a:rPr lang="en-GB" sz="1600" dirty="0">
                <a:latin typeface="Arial" panose="020B0604020202020204" pitchFamily="34" charset="0"/>
                <a:cs typeface="Arial" panose="020B0604020202020204" pitchFamily="34" charset="0"/>
              </a:rPr>
              <a:t>and therefore its business, from a competitor.  </a:t>
            </a:r>
          </a:p>
          <a:p>
            <a:pPr lvl="0" algn="just">
              <a:spcBef>
                <a:spcPts val="0"/>
              </a:spcBef>
              <a:buClr>
                <a:schemeClr val="accent1">
                  <a:lumMod val="75000"/>
                </a:schemeClr>
              </a:buClr>
            </a:pPr>
            <a:endParaRPr lang="el-GR" sz="1600" dirty="0">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a:latin typeface="Arial" panose="020B0604020202020204" pitchFamily="34" charset="0"/>
                <a:cs typeface="Arial" panose="020B0604020202020204" pitchFamily="34" charset="0"/>
              </a:rPr>
              <a:t>Lodging an Opposition requires adhering to the </a:t>
            </a:r>
            <a:r>
              <a:rPr lang="en-GB" sz="1600" b="1" dirty="0">
                <a:latin typeface="Arial" panose="020B0604020202020204" pitchFamily="34" charset="0"/>
                <a:cs typeface="Arial" panose="020B0604020202020204" pitchFamily="34" charset="0"/>
              </a:rPr>
              <a:t>correct filing procedure </a:t>
            </a:r>
            <a:r>
              <a:rPr lang="en-GB" sz="1600" dirty="0">
                <a:latin typeface="Arial" panose="020B0604020202020204" pitchFamily="34" charset="0"/>
                <a:cs typeface="Arial" panose="020B0604020202020204" pitchFamily="34" charset="0"/>
              </a:rPr>
              <a:t>and </a:t>
            </a:r>
            <a:r>
              <a:rPr lang="en-GB" sz="1600" b="1" dirty="0">
                <a:latin typeface="Arial" panose="020B0604020202020204" pitchFamily="34" charset="0"/>
                <a:cs typeface="Arial" panose="020B0604020202020204" pitchFamily="34" charset="0"/>
              </a:rPr>
              <a:t>deadlines</a:t>
            </a:r>
            <a:r>
              <a:rPr lang="en-GB" sz="1600" dirty="0">
                <a:latin typeface="Arial" panose="020B0604020202020204" pitchFamily="34" charset="0"/>
                <a:cs typeface="Arial" panose="020B0604020202020204" pitchFamily="34" charset="0"/>
              </a:rPr>
              <a:t>, as well as submitting a </a:t>
            </a:r>
            <a:r>
              <a:rPr lang="en-GB" sz="1600" b="1" dirty="0">
                <a:latin typeface="Arial" panose="020B0604020202020204" pitchFamily="34" charset="0"/>
                <a:cs typeface="Arial" panose="020B0604020202020204" pitchFamily="34" charset="0"/>
              </a:rPr>
              <a:t>fully substantiated and reasoned case file. </a:t>
            </a:r>
            <a:r>
              <a:rPr lang="en-GB" sz="1600" dirty="0">
                <a:latin typeface="Arial" panose="020B0604020202020204" pitchFamily="34" charset="0"/>
                <a:cs typeface="Arial" panose="020B0604020202020204" pitchFamily="34" charset="0"/>
              </a:rPr>
              <a:t> </a:t>
            </a:r>
          </a:p>
          <a:p>
            <a:pPr lvl="0" algn="just">
              <a:spcBef>
                <a:spcPts val="0"/>
              </a:spcBef>
              <a:buClr>
                <a:schemeClr val="accent1">
                  <a:lumMod val="75000"/>
                </a:schemeClr>
              </a:buClr>
            </a:pPr>
            <a:endParaRPr lang="el-GR" sz="1600" dirty="0">
              <a:latin typeface="Arial" panose="020B0604020202020204" pitchFamily="34" charset="0"/>
              <a:cs typeface="Arial" panose="020B0604020202020204" pitchFamily="34" charset="0"/>
            </a:endParaRPr>
          </a:p>
          <a:p>
            <a:pPr lvl="0" algn="just">
              <a:spcBef>
                <a:spcPts val="0"/>
              </a:spcBef>
              <a:buClr>
                <a:schemeClr val="accent1">
                  <a:lumMod val="75000"/>
                </a:schemeClr>
              </a:buClr>
            </a:pPr>
            <a:r>
              <a:rPr lang="en-GB" sz="1600" dirty="0">
                <a:latin typeface="Arial" panose="020B0604020202020204" pitchFamily="34" charset="0"/>
                <a:cs typeface="Arial" panose="020B0604020202020204" pitchFamily="34" charset="0"/>
              </a:rPr>
              <a:t>The outcome of the Opposition is based on all of the above prerequisites in order to protect the rights of applicants.  </a:t>
            </a:r>
          </a:p>
          <a:p>
            <a:pPr lvl="0" algn="just">
              <a:spcBef>
                <a:spcPts val="0"/>
              </a:spcBef>
              <a:buClr>
                <a:schemeClr val="accent1">
                  <a:lumMod val="75000"/>
                </a:schemeClr>
              </a:buClr>
            </a:pPr>
            <a:endParaRPr lang="el-GR" sz="1600" dirty="0">
              <a:latin typeface="Arial" panose="020B0604020202020204" pitchFamily="34" charset="0"/>
              <a:cs typeface="Arial" panose="020B0604020202020204" pitchFamily="34" charset="0"/>
            </a:endParaRPr>
          </a:p>
          <a:p>
            <a:pPr algn="just">
              <a:spcBef>
                <a:spcPts val="0"/>
              </a:spcBef>
              <a:buClr>
                <a:schemeClr val="accent1">
                  <a:lumMod val="75000"/>
                </a:schemeClr>
              </a:buClr>
            </a:pPr>
            <a:r>
              <a:rPr lang="en-GB" sz="1600" dirty="0">
                <a:solidFill>
                  <a:prstClr val="black"/>
                </a:solidFill>
                <a:latin typeface="Arial" panose="020B0604020202020204" pitchFamily="34" charset="0"/>
                <a:cs typeface="Arial" panose="020B0604020202020204" pitchFamily="34" charset="0"/>
              </a:rPr>
              <a:t>In order to better understand the above, it would be useful to watch seminars with real examples, which can be found on the </a:t>
            </a:r>
            <a:r>
              <a:rPr lang="en-GB" sz="1600" b="1" dirty="0">
                <a:solidFill>
                  <a:prstClr val="black"/>
                </a:solidFill>
                <a:latin typeface="Arial" panose="020B0604020202020204" pitchFamily="34" charset="0"/>
                <a:cs typeface="Arial" panose="020B0604020202020204" pitchFamily="34" charset="0"/>
              </a:rPr>
              <a:t>European Union Intellectual Property Office’s Academy learning portal</a:t>
            </a:r>
            <a:r>
              <a:rPr lang="en-GB" sz="1600" dirty="0">
                <a:solidFill>
                  <a:prstClr val="black"/>
                </a:solidFill>
                <a:latin typeface="Arial" panose="020B0604020202020204" pitchFamily="34" charset="0"/>
                <a:cs typeface="Arial" panose="020B0604020202020204" pitchFamily="34" charset="0"/>
              </a:rPr>
              <a:t> (EUIPO ECP3 ALP project).</a:t>
            </a:r>
          </a:p>
          <a:p>
            <a:pPr lvl="0" algn="just">
              <a:spcBef>
                <a:spcPts val="0"/>
              </a:spcBef>
              <a:buClr>
                <a:schemeClr val="accent1">
                  <a:lumMod val="75000"/>
                </a:schemeClr>
              </a:buClr>
            </a:pPr>
            <a:endParaRPr lang="el-GR" sz="1600" dirty="0">
              <a:latin typeface="Arial" panose="020B0604020202020204" pitchFamily="34" charset="0"/>
              <a:cs typeface="Arial" panose="020B0604020202020204" pitchFamily="34" charset="0"/>
            </a:endParaRPr>
          </a:p>
          <a:p>
            <a:pPr marL="0" lvl="0" indent="0" algn="just">
              <a:spcBef>
                <a:spcPts val="0"/>
              </a:spcBef>
              <a:buNone/>
            </a:pPr>
            <a:endParaRPr lang="el-G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247415"/>
      </p:ext>
    </p:extLst>
  </p:cSld>
  <p:clrMapOvr>
    <a:masterClrMapping/>
  </p:clrMapOvr>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TotalTime>
  <Words>1658</Words>
  <Application>Microsoft Office PowerPoint</Application>
  <PresentationFormat>Custom</PresentationFormat>
  <Paragraphs>90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Προσαρμοσμένη σχεδίαση</vt:lpstr>
      <vt:lpstr>PowerPoint Presentation</vt:lpstr>
      <vt:lpstr>INTRODUCTION</vt:lpstr>
      <vt:lpstr>MAIN GROUNDS FOR FILING FOR OPPOSITION </vt:lpstr>
      <vt:lpstr>EXAMINATION OF THE RELATIVE GROUNDS OF  REFUSAL SPECIFICALLY </vt:lpstr>
      <vt:lpstr>EXAMINATION OF SPECIFICALLY THE RELATIVE GROUNDS OF  REFUSAL</vt:lpstr>
      <vt:lpstr> </vt:lpstr>
      <vt:lpstr> </vt:lpstr>
      <vt:lpstr>WHICH ARE THE POSSIBLE OUTCOMES </vt:lpstr>
      <vt:lpstr>TAKE HOME POINTS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katerina2</cp:lastModifiedBy>
  <cp:revision>47</cp:revision>
  <dcterms:created xsi:type="dcterms:W3CDTF">2022-09-30T09:20:24Z</dcterms:created>
  <dcterms:modified xsi:type="dcterms:W3CDTF">2024-02-01T12:10:06Z</dcterms:modified>
</cp:coreProperties>
</file>