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8" r:id="rId6"/>
    <p:sldId id="265" r:id="rId7"/>
    <p:sldId id="269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8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>
            <a:extLst>
              <a:ext uri="{FF2B5EF4-FFF2-40B4-BE49-F238E27FC236}">
                <a16:creationId xmlns:a16="http://schemas.microsoft.com/office/drawing/2014/main" id="{B932F5E0-29AA-AC40-915E-9E178ACB7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7770"/>
          <a:stretch/>
        </p:blipFill>
        <p:spPr>
          <a:xfrm>
            <a:off x="-206431" y="1114866"/>
            <a:ext cx="12546117" cy="59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0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2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0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8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5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7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10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84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8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7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79DC-6D79-4350-95F6-00100965274A}" type="datetimeFigureOut">
              <a:rPr lang="el-GR" smtClean="0"/>
              <a:t>5/12/23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70ABE-CC95-4770-B8EF-ECE7EBE133B4}" type="slidenum">
              <a:rPr lang="el-GR" smtClean="0"/>
              <a:t>‹N›</a:t>
            </a:fld>
            <a:endParaRPr lang="el-GR"/>
          </a:p>
        </p:txBody>
      </p:sp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D46C17FC-9FA8-D746-978C-7E9FC4FE83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9" name="Εικόνα 4">
            <a:extLst>
              <a:ext uri="{FF2B5EF4-FFF2-40B4-BE49-F238E27FC236}">
                <a16:creationId xmlns:a16="http://schemas.microsoft.com/office/drawing/2014/main" id="{1DC6E4ED-982C-4242-91ED-6AE6D09475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007" y="2128267"/>
            <a:ext cx="875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chemeClr val="bg1"/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Η ΔΙΑΔΙΚΑΣΙΑ ΑΝΑΚΟΠΗΣ ΕΝΩΠΙΟΝ ΤΩΝ ΔΙΟΙΚΗΤΙΚΩΝ ΕΠΙΤΡΟΠΩΝ ΣΗΜΑΤΩΝ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5437" y="3659452"/>
            <a:ext cx="547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ΜΙΚΕΛΑ ΜΑΡΚΑΚΗ 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ΔΙΚΗΓΟΡΟΣ-ΣΥΝΕΡΓΑΤΗΣ Ο.Β.Ι</a:t>
            </a:r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0" descr="Logo&#10;&#10;Description automatically generated">
            <a:extLst>
              <a:ext uri="{FF2B5EF4-FFF2-40B4-BE49-F238E27FC236}">
                <a16:creationId xmlns:a16="http://schemas.microsoft.com/office/drawing/2014/main" id="{6ED6E133-D54E-5A4B-853E-F48A77F3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4" name="Εικόνα 4">
            <a:extLst>
              <a:ext uri="{FF2B5EF4-FFF2-40B4-BE49-F238E27FC236}">
                <a16:creationId xmlns:a16="http://schemas.microsoft.com/office/drawing/2014/main" id="{704AEA4F-CB8D-CB47-977E-A4A9AA982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B3BCA0-4E42-4449-A520-54D964349EBC}"/>
              </a:ext>
            </a:extLst>
          </p:cNvPr>
          <p:cNvSpPr txBox="1"/>
          <p:nvPr/>
        </p:nvSpPr>
        <p:spPr>
          <a:xfrm>
            <a:off x="8738238" y="6265600"/>
            <a:ext cx="186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www.obi.gr</a:t>
            </a:r>
            <a:endParaRPr lang="el-GR" b="1" dirty="0">
              <a:solidFill>
                <a:schemeClr val="bg1"/>
              </a:solidFill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</p:txBody>
      </p:sp>
      <p:sp>
        <p:nvSpPr>
          <p:cNvPr id="19" name="Ορθογώνιο 14">
            <a:extLst>
              <a:ext uri="{FF2B5EF4-FFF2-40B4-BE49-F238E27FC236}">
                <a16:creationId xmlns:a16="http://schemas.microsoft.com/office/drawing/2014/main" id="{2CD1BE0A-3D0D-0341-967D-C2C4F7C928AC}"/>
              </a:ext>
            </a:extLst>
          </p:cNvPr>
          <p:cNvSpPr/>
          <p:nvPr/>
        </p:nvSpPr>
        <p:spPr>
          <a:xfrm>
            <a:off x="1350874" y="6057851"/>
            <a:ext cx="19049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/>
                <a:latin typeface="+mj-lt"/>
              </a:rPr>
              <a:t>Τ</a:t>
            </a:r>
            <a:r>
              <a:rPr lang="en-US" b="1" dirty="0">
                <a:solidFill>
                  <a:schemeClr val="bg1"/>
                </a:solidFill>
                <a:effectLst/>
                <a:latin typeface="+mj-lt"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 210 618 3500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email:</a:t>
            </a:r>
            <a:r>
              <a:rPr lang="en-US" dirty="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info@obi.gr</a:t>
            </a:r>
            <a:endParaRPr lang="el-GR" dirty="0">
              <a:solidFill>
                <a:schemeClr val="bg1"/>
              </a:solidFill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  <a:p>
            <a:pPr algn="ctr"/>
            <a:endParaRPr lang="el-G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Ορθογώνιο 15">
            <a:extLst>
              <a:ext uri="{FF2B5EF4-FFF2-40B4-BE49-F238E27FC236}">
                <a16:creationId xmlns:a16="http://schemas.microsoft.com/office/drawing/2014/main" id="{1AB89337-3883-D141-B400-94441C2C223C}"/>
              </a:ext>
            </a:extLst>
          </p:cNvPr>
          <p:cNvSpPr/>
          <p:nvPr/>
        </p:nvSpPr>
        <p:spPr>
          <a:xfrm>
            <a:off x="4079544" y="5994819"/>
            <a:ext cx="4028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kern="0" dirty="0">
                <a:solidFill>
                  <a:schemeClr val="bg1"/>
                </a:solidFill>
                <a:ea typeface="Murecho" panose="020B0003020204020204" pitchFamily="34" charset="-128"/>
                <a:cs typeface="Murecho" panose="020B0003020204020204" pitchFamily="34" charset="-128"/>
              </a:rPr>
              <a:t> Γ. </a:t>
            </a:r>
            <a:r>
              <a:rPr lang="en-US" sz="2200" i="1" kern="0" dirty="0" err="1">
                <a:solidFill>
                  <a:schemeClr val="bg1"/>
                </a:solidFill>
                <a:ea typeface="Murecho" panose="020B0003020204020204" pitchFamily="34" charset="-128"/>
                <a:cs typeface="Murecho" panose="020B0003020204020204" pitchFamily="34" charset="-128"/>
              </a:rPr>
              <a:t>Στ</a:t>
            </a:r>
            <a:r>
              <a:rPr lang="en-US" sz="2200" i="1" kern="0" dirty="0">
                <a:solidFill>
                  <a:schemeClr val="bg1"/>
                </a:solidFill>
                <a:ea typeface="Murecho" panose="020B0003020204020204" pitchFamily="34" charset="-128"/>
                <a:cs typeface="Murecho" panose="020B0003020204020204" pitchFamily="34" charset="-128"/>
              </a:rPr>
              <a:t>αυρουλάκη 5</a:t>
            </a:r>
          </a:p>
          <a:p>
            <a:pPr algn="ctr"/>
            <a:r>
              <a:rPr lang="en-US" sz="2200" i="1" kern="0" dirty="0">
                <a:solidFill>
                  <a:schemeClr val="bg1"/>
                </a:solidFill>
                <a:ea typeface="Murecho" panose="020B0003020204020204" pitchFamily="34" charset="-128"/>
                <a:cs typeface="Murecho" panose="020B0003020204020204" pitchFamily="34" charset="-128"/>
              </a:rPr>
              <a:t> </a:t>
            </a:r>
            <a:r>
              <a:rPr lang="el-GR" sz="2200" i="1" kern="0" dirty="0">
                <a:solidFill>
                  <a:schemeClr val="bg1"/>
                </a:solidFill>
                <a:ea typeface="Murecho" panose="020B0003020204020204" pitchFamily="34" charset="-128"/>
                <a:cs typeface="Murecho" panose="020B0003020204020204" pitchFamily="34" charset="-128"/>
              </a:rPr>
              <a:t>151 25 Παράδεισος Αμαρουσίου</a:t>
            </a:r>
          </a:p>
        </p:txBody>
      </p:sp>
    </p:spTree>
    <p:extLst>
      <p:ext uri="{BB962C8B-B14F-4D97-AF65-F5344CB8AC3E}">
        <p14:creationId xmlns:p14="http://schemas.microsoft.com/office/powerpoint/2010/main" val="218389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62" y="1468083"/>
            <a:ext cx="1807028" cy="180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2482" y="3270446"/>
            <a:ext cx="4109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ΣΑΣ</a:t>
            </a:r>
            <a:r>
              <a:rPr lang="el-GR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 </a:t>
            </a:r>
            <a:r>
              <a:rPr lang="el-GR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urecho" panose="020B0003020204020204" pitchFamily="34" charset="-128"/>
                <a:cs typeface="Arial" panose="020B0604020202020204" pitchFamily="34" charset="0"/>
              </a:rPr>
              <a:t>ΕΥΧΑΡΙΣΤΩ</a:t>
            </a:r>
            <a:endParaRPr lang="el-GR" sz="5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urecho" panose="020B0003020204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51943-103F-AC40-8E88-0657E5DC9D7F}"/>
              </a:ext>
            </a:extLst>
          </p:cNvPr>
          <p:cNvSpPr txBox="1"/>
          <p:nvPr/>
        </p:nvSpPr>
        <p:spPr>
          <a:xfrm>
            <a:off x="9365423" y="6188656"/>
            <a:ext cx="186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www.obi.gr</a:t>
            </a:r>
            <a:endParaRPr lang="el-GR" sz="1200" b="1" dirty="0"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</p:txBody>
      </p:sp>
      <p:sp>
        <p:nvSpPr>
          <p:cNvPr id="8" name="Ορθογώνιο 14">
            <a:extLst>
              <a:ext uri="{FF2B5EF4-FFF2-40B4-BE49-F238E27FC236}">
                <a16:creationId xmlns:a16="http://schemas.microsoft.com/office/drawing/2014/main" id="{FA6A5895-6FAC-6042-AD63-BE999C2627AE}"/>
              </a:ext>
            </a:extLst>
          </p:cNvPr>
          <p:cNvSpPr/>
          <p:nvPr/>
        </p:nvSpPr>
        <p:spPr>
          <a:xfrm>
            <a:off x="790339" y="6070506"/>
            <a:ext cx="13277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b="1" dirty="0">
                <a:effectLst/>
                <a:latin typeface="+mj-lt"/>
              </a:rPr>
              <a:t>Τ</a:t>
            </a:r>
            <a:r>
              <a:rPr lang="en-US" sz="1200" b="1" dirty="0">
                <a:effectLst/>
                <a:latin typeface="+mj-lt"/>
              </a:rPr>
              <a:t>:</a:t>
            </a:r>
            <a:r>
              <a:rPr lang="en-US" sz="1200" dirty="0">
                <a:effectLst/>
                <a:latin typeface="+mj-lt"/>
              </a:rPr>
              <a:t> 210 618 3500</a:t>
            </a:r>
          </a:p>
          <a:p>
            <a:pPr algn="ctr"/>
            <a:r>
              <a:rPr lang="en-US" sz="1200" b="1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email:</a:t>
            </a:r>
            <a:r>
              <a:rPr lang="en-US" sz="1200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info@obi.gr</a:t>
            </a:r>
            <a:endParaRPr lang="el-GR" sz="1200" dirty="0">
              <a:latin typeface="+mj-lt"/>
              <a:ea typeface="Murecho" panose="020B0003020204020204" pitchFamily="34" charset="-128"/>
              <a:cs typeface="Murecho" panose="020B0003020204020204" pitchFamily="34" charset="-128"/>
            </a:endParaRPr>
          </a:p>
          <a:p>
            <a:pPr algn="ctr"/>
            <a:endParaRPr lang="el-GR" sz="900" dirty="0">
              <a:latin typeface="+mj-lt"/>
            </a:endParaRPr>
          </a:p>
        </p:txBody>
      </p:sp>
      <p:sp>
        <p:nvSpPr>
          <p:cNvPr id="10" name="Ορθογώνιο 15">
            <a:extLst>
              <a:ext uri="{FF2B5EF4-FFF2-40B4-BE49-F238E27FC236}">
                <a16:creationId xmlns:a16="http://schemas.microsoft.com/office/drawing/2014/main" id="{2CD37A38-9FAD-2044-AE6F-8599DB8C2B0F}"/>
              </a:ext>
            </a:extLst>
          </p:cNvPr>
          <p:cNvSpPr/>
          <p:nvPr/>
        </p:nvSpPr>
        <p:spPr>
          <a:xfrm>
            <a:off x="4447988" y="5865490"/>
            <a:ext cx="3289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kern="0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Γ. </a:t>
            </a:r>
            <a:r>
              <a:rPr lang="en-US" i="1" kern="0" dirty="0" err="1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Στ</a:t>
            </a:r>
            <a:r>
              <a:rPr lang="en-US" i="1" kern="0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αυρουλάκη 5</a:t>
            </a:r>
          </a:p>
          <a:p>
            <a:pPr algn="ctr"/>
            <a:r>
              <a:rPr lang="en-US" i="1" kern="0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</a:t>
            </a:r>
            <a:r>
              <a:rPr lang="el-GR" i="1" kern="0" dirty="0"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151 25 Παράδεισος Αμαρουσίου</a:t>
            </a:r>
          </a:p>
        </p:txBody>
      </p:sp>
    </p:spTree>
    <p:extLst>
      <p:ext uri="{BB962C8B-B14F-4D97-AF65-F5344CB8AC3E}">
        <p14:creationId xmlns:p14="http://schemas.microsoft.com/office/powerpoint/2010/main" val="244382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0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ΕΙΣΑΓΩΓΗ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840"/>
            <a:ext cx="10515600" cy="4635242"/>
          </a:xfrm>
        </p:spPr>
        <p:txBody>
          <a:bodyPr/>
          <a:lstStyle/>
          <a:p>
            <a:pPr lvl="0" algn="just">
              <a:buClr>
                <a:schemeClr val="accent1">
                  <a:lumMod val="75000"/>
                </a:schemeClr>
              </a:buClr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Ανακοπή κατά την έννοια του άρθρου 25 του Ν. 4679/2020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καλείται το ένδικο βοήθημα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το οποίο στρέφεται κατά της απόφασης του Εξεταστή της Υπηρεσίας Σημάτων ή της Διοικητικής Επιτροπής Σημάτων ή της τελεσίδικης απόφασης των Διοικητικών Δικαστηρίων που έκαναν κατά περίπτωση δεκτή μια Δήλωση Κατάθεσης Σήματος, για τον λόγο ότι η καταχώριση αυτής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προσκρούει σε έναν ή περισσότερους απόλυτους λόγους απαραδέκτου του άρθρου 4 ή σχετικούς λόγους απαραδέκτου του άρθρου 5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του ιδίου ως άνω Νόμου. Η Ανακοπή επί της ουσίας αποτελεί τυπική ένσταση κατά της καταχώρισης ενός σήματος.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l-G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Ανακοπή ασκείται με έγγραφο που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κατατίθεται πάντα στην Υπηρεσία Σημάτων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του Οργανισμού Βιομηχανικής Ιδιοκτησίας και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διαβιβάζεται προς εξέταση στη Διοικητική Επιτροπή Σημάτων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ακόμα κι αν η Δήλωση Κατάθεσης Σήματος έγινε δεκτή με τελεσίδικη απόφαση των Διοικητικών Δικαστηρίων.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l-G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Σκοπός της άσκησής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της είναι τόσο η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πληρέστερη προστασία του δικαιούχου προγενέστερου δικαιώματος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για τους σχετικούς λόγους απαραδέκτου που αναφέρονται στο άρθρο 5 του νόμου 4679/2020 όσο και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η προστασία κάθε φυσικού ή νομικού προσώπου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για του απόλυτους λόγους απαραδέκτου που αναφέρονται στο άρθρο 4 του ιδίου νόμου. Κατά αυτή την έννοια, οι σχετικοί λόγοι απαραδέκτου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αποσκοπούν στην προστασία προγενέστερων δικαιωμάτων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ενώ οι απόλυτοι λόγοι απαραδέκτου αποσκοπούν πρωτίστως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στη διασφάλιση του ελεύθερου ανταγωνισμού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την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αποτροπή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του ενδεχομένου να καταχωρηθεί ως σήμα και κατ’ επέκταση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να μονοπωληθεί μια ένδειξη που όλοι οι ανταγωνιστές έχουν ανάγκη να χρησιμοποιούν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3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744"/>
            <a:ext cx="10515600" cy="893246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ΟΙ ΚΥΡΙΟΙ ΛΟΓΟΙ ΑΣΚΗΣΗΣ ΤΗΣ ΑΝΑΚΟΠΗΣ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85" y="1809048"/>
            <a:ext cx="11189629" cy="4844935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el-G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Οι κυριότεροι λόγοι 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άσκησης μια Ανακοπής αφορούν </a:t>
            </a:r>
            <a:r>
              <a:rPr lang="el-G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πιθανότητα σύγχυσης 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δύο σημάτων (σχετικοί λόγοι απαραδέκτου) καθώς και την </a:t>
            </a:r>
            <a:r>
              <a:rPr lang="el-G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ύπαρξη κακοπιστίας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(απόλυτοι λόγοι απαραδέκτου) εκ μέρους του καταθέτη του μεταγενέστερου σήματος.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Έτσι ο δικαιούχος προγενέστερου δικαιώματος, ασκώντας Ανακοπή, </a:t>
            </a:r>
            <a:r>
              <a:rPr lang="el-G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εμποδίσει σημείο να γίνει δεκτό προς καταχώριση αν</a:t>
            </a:r>
            <a:r>
              <a:rPr lang="el-G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αυτό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ταυτίζεται με προγενέστερο σήμα ή προγενέστερο δικαίωμά του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τα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προϊόντα ή/και οι υπηρεσίες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τα οποία το σήμα ζητείται ή έχει καταχωριστεί,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ταυτίζονται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εκείνα για τα οποία προστατεύεται το προγενέστερο σήμα, </a:t>
            </a: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λόγω του ταυτόσημου ή της ομοιότητας με το προγενέστερο σήμα ή προγενέστερο δικαίωμα και του ταυτόσημου ή της ομοιότητας των προϊόντων ή/και υπηρεσιών που τα δύο σήματα προσδιορίζονται να διακρίνουν,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υπάρχει κίνδυνος σύγχυσης του καταναλωτικού κοινού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/ή και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κίνδυνος συσχέτισης των εμπλεκόμενων επιχειρήσεων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και τέλος</a:t>
            </a: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το σημείο προς καταχώριση ταυτίζεται ή είναι παρόμοιο με προγενέστερο σήμα,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οποίο διαθέτει φήμη,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ανεξαρτήτως του αν τα προϊόντα ή οι υπηρεσίες για τις οποίες κατατέθηκε, ταυτίζονται ή είναι παρόμοια με εκείνα για τα οποία έχει καταχωριστεί το προγενέστερο σήμα, εφόσον όμως η χρησιμοποίηση του μεταγενέστερου σήματος, χωρίς εύλογη αιτία, θα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προσπόριζε αθέμιτο όφελος από τον διακριτικό χαρακτήρα ή τη φήμη του προγενέστερου σήματος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ή θα ήταν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βλαπτική για τον εν λόγω διακριτικό χαρακτήρα ή τη φήμη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προγενέστερου σήματος.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ύπαρξη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κακοπιστίας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εκ μέρους του καταθέτη του μεταγενέστερου σήματος, σχετίζεται </a:t>
            </a:r>
            <a:r>
              <a:rPr lang="el-G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το κίνητρο του καταθέτη 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συνεπώς εμπεριέχει μια δόση υποκειμενικότητας. Η έννοια αυτή υπονοεί </a:t>
            </a:r>
            <a:r>
              <a:rPr lang="el-G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γενικά μια γνώση, πραγματική ή τεκμηριωμένη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ότι η πράξη βλάπτει τα συμφέροντα ενός τρίτου, ήτοι </a:t>
            </a:r>
            <a:r>
              <a:rPr lang="el-G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πρέπει να ξέρει 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καταθέτης του μεταγενέστερου σήματος ότι το σημείο για το οποίο ζητείται η προστασία, χρησιμοποιείται ευρέως από έναν τρίτο, γεγονός το οποίο </a:t>
            </a:r>
            <a:r>
              <a:rPr lang="el-G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καθιστά μια τέτοια απόδειξη δύσκολη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l-G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1194526"/>
            <a:ext cx="11132694" cy="606155"/>
          </a:xfrm>
        </p:spPr>
        <p:txBody>
          <a:bodyPr>
            <a:noAutofit/>
          </a:bodyPr>
          <a:lstStyle/>
          <a:p>
            <a:pPr algn="ctr"/>
            <a:r>
              <a:rPr lang="el-GR" sz="35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ΕΞΕΤΑΣΗ ΤΩΝ ΣΧΕΤΙΚΩΝ ΛΟΓΩΝ ΑΠΑΡΑΔΕΚΤΟΥ ΕΙΔΙΚΟΤΕΡΑ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2256972"/>
            <a:ext cx="11132694" cy="3739847"/>
          </a:xfrm>
        </p:spPr>
        <p:txBody>
          <a:bodyPr>
            <a:noAutofit/>
          </a:bodyPr>
          <a:lstStyle/>
          <a:p>
            <a:pPr marL="182563" lvl="0" indent="0" algn="just">
              <a:spcBef>
                <a:spcPts val="0"/>
              </a:spcBef>
              <a:buNone/>
            </a:pPr>
            <a:r>
              <a:rPr lang="el-G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Ειδικότερα,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την εξέταση </a:t>
            </a:r>
            <a:r>
              <a:rPr lang="el-GR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σχετικών λόγων απαραδέκτου</a:t>
            </a: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δεν επιτρέπεται η αποδοχή σημείου ως σήματος, εφ` όσον αποδεικνύεται ότι αυτό </a:t>
            </a:r>
            <a:r>
              <a:rPr lang="el-G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παραποίηση ή απομίμηση προγενέστερου δικαιώματος</a:t>
            </a: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το οποίο </a:t>
            </a:r>
            <a:r>
              <a:rPr lang="el-G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χρησιμεύει προς διάκριση του αυτού ή παρόμοιου προϊόντος</a:t>
            </a: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προκειμένου να αποτρέπεται η ύπαρξη κινδύνου σύγχυσης.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Για την αξιολόγηση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του κινδύνου σύγχυσης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υφίστανται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οι εξής τρεις παράμετροι αξιολόγησης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ομοιότητα των σημείων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Αυτή αναλύεται σε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οπτική, ακουστική και εννοιολογική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αρκεί η αποδοχή ακόμη και μίας εκ των τριών για την κατάφαση του κινδύνου σύγχυσης,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κατόπιν συνολικής εκτίμησης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όμως, όλων των σχετικών παραγόντων της υπόθεσης, με καθοριστική σημασία να προσλαμβάνει η γενική εντύπωση που προκαλεί στον αποδέκτη των υπηρεσιών.</a:t>
            </a: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ομοιότητα των προϊόντων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οποία και προσδιορίζει την κανονιστική εμβέλεια του σήματος στις συναλλαγές. Για τη σχετική αξιολογική εκτίμηση βαρύνουσα σημασία προσλαμβάνει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φύση και ο προορισμός των προϊόντων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χαρακτηριστικά στα οποία οι καταναλωτές αποδίδουν τη μεγαλύτερη σημασία. Υπό το πρίσμα αυτό, παρόμοια είναι τα προϊόντα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προορίζονται για σκοπούς ή χρήσεις παρεμφερείς, απευθύνονται στον ίδιο κύκλο καταναλωτών και διανέμονται στα ίδια κανάλια διανομής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διακριτική δύναμη του σήματος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προσβάλλεται, η οποία εκτιμάται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 μίας σφαιρικής προσέγγισης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τόσο σε σχέση με τα προϊόντα, για τα οποία ζητήθηκε η καταχώρισή του όσο και σε σχέση με την αντίληψη των καταναλωτών των συγκεκριμένων προϊόντων/υπηρεσιών. Έτσι,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 σημαντικότερη είναι η διακριτική ισχύς του προσβαλλόμενου σήματος, τόσο μεγαλύτερος είναι ο κίνδυνος σύγχυσης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τη χρήση του </a:t>
            </a:r>
            <a:r>
              <a:rPr lang="el-G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παραποιητικού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απομιμητικού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αυτού σημείου στις συναλλαγές.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1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11" y="1287176"/>
            <a:ext cx="10980576" cy="589570"/>
          </a:xfrm>
        </p:spPr>
        <p:txBody>
          <a:bodyPr>
            <a:noAutofit/>
          </a:bodyPr>
          <a:lstStyle/>
          <a:p>
            <a:pPr algn="ctr"/>
            <a:r>
              <a:rPr lang="el-GR" sz="35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ΕΞΕΤΑΣΗ ΤΩΝ ΣΧΕΤΙΚΩΝ ΛΟΓΩΝ ΑΠΑΡΑΔΕΚΤΟΥ ΕΙΔΙΚΟΤΕΡΑ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57" y="1876745"/>
            <a:ext cx="11138885" cy="4841295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κίνδυνος σύγχυσης,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περικλείει και τον κίνδυνο συσχέτισης (νοητικής σύνδεσης)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μεταξύ δύο σημείων, ο οποίος αφορά την περίπτωση κατά την οποία μολονότι τα δύο σημεία, συγκρινόμενα αυτοτελώς μεταξύ τους, δεν επιφέρουν κίνδυνο σύγχυσης, προκαλείται ωστόσο από αυτά η εντύπωση, είτε ότι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τα προϊόντα που φέρουν το σήμα προέρχονται από την ίδια επιχείρηση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είτε από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διαφορετικές μεν επιχειρήσεις, οι οποίες έχουν όμως σχέση συνεργασίας μεταξύ τους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Ακόμα, θα πρέπει να επισημανθεί ότι, κατά πάγια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ενωσιακή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νομολογία,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 έννοια του μέσου καταναλωτή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της αντίστοιχης κατηγορίας προϊόντων, η αντίληψη του οποίου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αναδεικνύεται σε βασική παράμετρο της στάθμισης περί συνδρομής του κινδύνου σύγχυσης ή μη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 την παραποίηση ή απομίμηση προϊόντων,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συγκεκριμενοποιείται στον καταναλωτή που έχει τη συνήθη πληροφόρηση και είναι ευλόγως προσεκτικός και ενημερωμένος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Τέλος, πέραν της αξιολόγησης του κινδύνου σύγχυσης ή/και συσχέτισης όπως προαναφέρθηκαν, βαρύνουσα σημασία στο δίκαιο του σήματος,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έχει και η προστασία της φήμης,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οποία αφορά την 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υψηλή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αναγνωρισιμότητα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 σήματος από το οικείο καταναλωτικό κοινό στο οποίο απευθύνεται,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ανεξαρτήτως του αν τα προϊόντα ή οι υπηρεσίες για τις οποίες αυτό κατατέθηκε, ταυτίζονται ή είναι παρόμοια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με εκείνα για τα οποία έχει καταχωριστεί το προγενέστερο σήμα. Αρκεί να αποδειχθεί πως η χρησιμοποίηση του μεταγενέστερου σήματος,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χωρίς εύλογη αιτία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θα προσπόριζε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αθέμιτο όφελος από τον διακριτικό χαρακτήρα ή τη φήμη του προγενέστερου σήματος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ή θα ήταν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βλαπτική για τον εν λόγω διακριτικό χαρακτήρα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τη φήμη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 προγενέστερου σήματος.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3051"/>
            <a:ext cx="10515600" cy="535932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l-GR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84" y="2195333"/>
            <a:ext cx="10828486" cy="504611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Ανακοπή ασκείται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μέσα σε προθεσμία τριών (3) μηνών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οποία αρχίζει από την επομένη της δημοσίευσης της απόφασης του Εξεταστή της Υπηρεσίας Σημάτων ή της Διοικητικής Επιτροπής Σημάτων ή της τελεσίδικης απόφασης των Διοικητικών Δικαστηρίων που έκαναν κατά περίπτωση δεκτή τη Δήλωση Κατάθεσης Σήματος.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έγγραφο της Ανακοπής θα πρέπει να περιέχει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εμπεριστατωμένους και πλήρως τεκμηριωμένους νομικούς λόγους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τα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πραγματικά περιστατικά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καθώς και σχετική αναφορά της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θεωρίας αλλά και της Νομολογίας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Ανακοπή ασκείται από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τον δικαιούχο του προγενέστερου δικαιώματος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ακόμα και από τον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κάτοχο άδειας χρήσης προγενεστέρου σήματος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δια του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πληρεξουσίου δικηγόρου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του.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Ανακοπή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κατατίθεται στην Υπηρεσία Σημάτων του Οργανισμού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κατάθεση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αυτής απαιτείται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τέλος ποσού εβδομήντα ευρώ (70€),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συζήτηση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αυτής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ενώπιων της Διοικητικής Επιτροπής Σημάτων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τέλος ποσού σαράντα ευρώ (40€),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καθώς και τα απαραίτητα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Γραμμάτια Προείσπραξης Δικηγορικού Συλλόγου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DEEB7-9FFC-4C5A-B5FF-D4C578A8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65" y="1070413"/>
            <a:ext cx="661885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3051"/>
            <a:ext cx="10515600" cy="535932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l-GR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57" y="1797215"/>
            <a:ext cx="10828485" cy="4379651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endParaRPr lang="el-G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Υπηρεσία Σημάτων αμέσως μετά την κατάθεση χορηγεί στον </a:t>
            </a:r>
            <a:r>
              <a:rPr lang="el-G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ανακόπτοντα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 πρωτοκόλλου με την ημερομηνία κατάθεσης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την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ημερομηνία συνεδρίασης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Διοικητικής Επιτροπής Σημάτων. Εδώ θα πρέπει να αναφερθεί ότι με επιμέλεια του </a:t>
            </a:r>
            <a:r>
              <a:rPr lang="el-G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ανακόπτοντος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επικυρωμένο αντίγραφο της Ανακοπής, με πράξη ορισμού της συζήτησης και κλήση σ` αυτή,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κοινοποιείται στον καταθέτη ή τον αντίκλητό του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δικαστικό επιμελητή, τριάντα (30) τουλάχιστον πλήρεις ημέρες πριν από τη συνεδρίαση της Διοικητικής Επιτροπής Σημάτων. Αν δεν τηρηθεί η προθεσμία αυτή, η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Ανακοπή είναι απαράδεκτη και απορρίπτεται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Διοικητική Επιτροπή Σημάτων θα συνεδριάσει κατά την ορισθείσα δικάσιμο, σύμφωνα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τη διαδικασία του άρθρου 30 του νόμου 4679/2020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Διοικητική Επιτροπή Σημάτων αποφασίζει επί της Ανακοπής,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το συζητητικό σύστημα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βάση το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 αποδεικτικό υλικό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έχει τεθεί στη διάθεσή της από τα μέρη και αποφασίζει αναλόγως.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044"/>
            <a:ext cx="10515600" cy="89535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900" dirty="0">
                <a:solidFill>
                  <a:srgbClr val="C00000"/>
                </a:solidFill>
                <a:latin typeface="+mn-lt"/>
              </a:rPr>
              <a:t>ΠΟΙΕΣ ΕΙΝΑΙ ΟΙ ΠΙΘΑΝΕΣ ΕΚΒΑΣΕΙΣ</a:t>
            </a:r>
            <a:b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l-GR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3" y="2408399"/>
            <a:ext cx="11025963" cy="319629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Κατόπιν ενδελεχούς εξέτασης των προβαλλόμενων λόγων Ανακοπής, καθώς και όλων των προσκομισθέντων σχετικών εγγράφων, η Διοικητική Επιτροπή Σημάτων θα καταλήξει σε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απόφαση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Η απόφαση αυτή μπορεί: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312" lvl="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δέχεται την Ανακοπή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επομένως να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υπόκειται σε Προσφυγή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ενώπιον των Διοικητικών Δικαστηρίων από τον καταθέτη, </a:t>
            </a:r>
          </a:p>
          <a:p>
            <a:pPr marL="468312" lvl="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δέχεται εν μέρει την Ανακοπή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επομένως να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υπόκειται σε Προσφυγή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ενώπιον των Διοικητικών Δικαστηρίων από αμφότερες πλευρές,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έκαστη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προσβάλλουσα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το μέρος εκείνο που δεν έγινε δεκτό και την πλήττει, και </a:t>
            </a:r>
          </a:p>
          <a:p>
            <a:pPr marL="468312" lvl="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απορρίπτει την Ανακοπή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επομένως να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υπόκειται σε Προσφυγή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ενώπιον των Διοικητικών Δικαστηρίων από 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ανακόπτοντα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Ωστόσο, τα εμπλεκόμενα μέρη είναι ελευθέρα να καταλήξουν και από μόνα τους σε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συμβιβασμό και συμφωνία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Τέλος, δέον είναι να αναφερθεί ότι τα εμπλεκόμενα μέρη μπορούν να υποβάλουν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κοινή αίτηση διαμεσολάβησης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οποτεδήποτε μετά την κατάθεση ανακοπής στην Υπηρεσία Σημάτων του Οργανισμού Βιομηχανικής Ιδιοκτησίας, με αποτέλεσμα η διαδικασία ενώπιον της Διοικητικής Επιτροπής Σημάτων να ανασταλεί.</a:t>
            </a:r>
          </a:p>
        </p:txBody>
      </p:sp>
    </p:spTree>
    <p:extLst>
      <p:ext uri="{BB962C8B-B14F-4D97-AF65-F5344CB8AC3E}">
        <p14:creationId xmlns:p14="http://schemas.microsoft.com/office/powerpoint/2010/main" val="140284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D52-E3D1-4A61-BA22-0E84E16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722"/>
            <a:ext cx="10515600" cy="5359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900" dirty="0">
                <a:solidFill>
                  <a:srgbClr val="C00000"/>
                </a:solidFill>
                <a:latin typeface="+mn-lt"/>
              </a:rPr>
              <a:t>ΤΙ ΝΑ ΘΥΜΑΣΤΕ</a:t>
            </a:r>
            <a:b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l-GR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B6E-1E8C-4B51-9BCD-EBC1E223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3" y="2406394"/>
            <a:ext cx="11025963" cy="463149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Ανακοπή αποτελεί ένα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πολύτιμο ένδικο βοήθημα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κάθε φυσικό ή νομικό πρόσωπο που θέλει να προστατέψει το σήμα του και ως εκ τούτου την επιχείρηση του, έναντι κάποιου ανταγωνιστή.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άσκηση της Ανακοπής απαιτεί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ορθή διαδικασία κατάθεσης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τήρηση των προθεσμιών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καθώς και ένα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πλήρως εμπεριστατωμένο και αιτιολογημένο δικόγραφο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έκβαση της Ανακοπής στηρίζεται σε όλες τις παραπάνω προϋποθέσεις προκειμένου να προστατευθούν τα δικαιώματα των καταθετών. </a:t>
            </a: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Προκειμένου να γίνουν περισσότερα κατανοητά τα ανωτέρω, θα ήταν χρήσιμο να παρακολουθήσετε σεμινάρια με πραγματικά παραδείγματα, τα οποία είναι </a:t>
            </a:r>
            <a:r>
              <a:rPr lang="el-G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προσβάσιμα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στην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εκπαιδευτική πύλη της Ακαδημίας του Ευρωπαϊκού Γραφείου Διανοητικής Ιδιοκτησίας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(EUIPO ECP3 ALP </a:t>
            </a:r>
            <a:r>
              <a:rPr lang="el-G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47415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1752</Words>
  <Application>Microsoft Macintosh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Προσαρμοσμένη σχεδίαση</vt:lpstr>
      <vt:lpstr>Presentazione standard di PowerPoint</vt:lpstr>
      <vt:lpstr>ΕΙΣΑΓΩΓΗ</vt:lpstr>
      <vt:lpstr>ΟΙ ΚΥΡΙΟΙ ΛΟΓΟΙ ΑΣΚΗΣΗΣ ΤΗΣ ΑΝΑΚΟΠΗΣ</vt:lpstr>
      <vt:lpstr>ΕΞΕΤΑΣΗ ΤΩΝ ΣΧΕΤΙΚΩΝ ΛΟΓΩΝ ΑΠΑΡΑΔΕΚΤΟΥ ΕΙΔΙΚΟΤΕΡΑ</vt:lpstr>
      <vt:lpstr>ΕΞΕΤΑΣΗ ΤΩΝ ΣΧΕΤΙΚΩΝ ΛΟΓΩΝ ΑΠΑΡΑΔΕΚΤΟΥ ΕΙΔΙΚΟΤΕΡΑ</vt:lpstr>
      <vt:lpstr> </vt:lpstr>
      <vt:lpstr> </vt:lpstr>
      <vt:lpstr>ΠΟΙΕΣ ΕΙΝΑΙ ΟΙ ΠΙΘΑΝΕΣ ΕΚΒΑΣΕΙΣ </vt:lpstr>
      <vt:lpstr>ΤΙ ΝΑ ΘΥΜΑΣΤΕ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Microsoft Office User</cp:lastModifiedBy>
  <cp:revision>37</cp:revision>
  <dcterms:created xsi:type="dcterms:W3CDTF">2022-09-30T09:20:24Z</dcterms:created>
  <dcterms:modified xsi:type="dcterms:W3CDTF">2023-12-05T11:30:08Z</dcterms:modified>
</cp:coreProperties>
</file>